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0" r:id="rId6"/>
    <p:sldId id="264" r:id="rId7"/>
    <p:sldId id="261" r:id="rId8"/>
    <p:sldId id="259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8708-EF4B-4573-9F67-23B99CAAE9B7}" type="datetimeFigureOut">
              <a:rPr lang="es-CO" smtClean="0"/>
              <a:pPr/>
              <a:t>14/12/2011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7550-2671-473F-93D3-F91D555BD5E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8708-EF4B-4573-9F67-23B99CAAE9B7}" type="datetimeFigureOut">
              <a:rPr lang="es-CO" smtClean="0"/>
              <a:pPr/>
              <a:t>14/12/2011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7550-2671-473F-93D3-F91D555BD5E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8708-EF4B-4573-9F67-23B99CAAE9B7}" type="datetimeFigureOut">
              <a:rPr lang="es-CO" smtClean="0"/>
              <a:pPr/>
              <a:t>14/12/2011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7550-2671-473F-93D3-F91D555BD5E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8708-EF4B-4573-9F67-23B99CAAE9B7}" type="datetimeFigureOut">
              <a:rPr lang="es-CO" smtClean="0"/>
              <a:pPr/>
              <a:t>14/12/2011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7550-2671-473F-93D3-F91D555BD5E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8708-EF4B-4573-9F67-23B99CAAE9B7}" type="datetimeFigureOut">
              <a:rPr lang="es-CO" smtClean="0"/>
              <a:pPr/>
              <a:t>14/12/2011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7550-2671-473F-93D3-F91D555BD5E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8708-EF4B-4573-9F67-23B99CAAE9B7}" type="datetimeFigureOut">
              <a:rPr lang="es-CO" smtClean="0"/>
              <a:pPr/>
              <a:t>14/12/2011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7550-2671-473F-93D3-F91D555BD5E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8708-EF4B-4573-9F67-23B99CAAE9B7}" type="datetimeFigureOut">
              <a:rPr lang="es-CO" smtClean="0"/>
              <a:pPr/>
              <a:t>14/12/2011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7550-2671-473F-93D3-F91D555BD5E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8708-EF4B-4573-9F67-23B99CAAE9B7}" type="datetimeFigureOut">
              <a:rPr lang="es-CO" smtClean="0"/>
              <a:pPr/>
              <a:t>14/12/2011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7550-2671-473F-93D3-F91D555BD5E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8708-EF4B-4573-9F67-23B99CAAE9B7}" type="datetimeFigureOut">
              <a:rPr lang="es-CO" smtClean="0"/>
              <a:pPr/>
              <a:t>14/12/2011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7550-2671-473F-93D3-F91D555BD5E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8708-EF4B-4573-9F67-23B99CAAE9B7}" type="datetimeFigureOut">
              <a:rPr lang="es-CO" smtClean="0"/>
              <a:pPr/>
              <a:t>14/12/2011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7550-2671-473F-93D3-F91D555BD5E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8708-EF4B-4573-9F67-23B99CAAE9B7}" type="datetimeFigureOut">
              <a:rPr lang="es-CO" smtClean="0"/>
              <a:pPr/>
              <a:t>14/12/2011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7550-2671-473F-93D3-F91D555BD5E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E8708-EF4B-4573-9F67-23B99CAAE9B7}" type="datetimeFigureOut">
              <a:rPr lang="es-CO" smtClean="0"/>
              <a:pPr/>
              <a:t>14/12/2011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A7550-2671-473F-93D3-F91D555BD5E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t0.gstatic.com/images?q=tbn:ANd9GcSUIkJzaH-WQYYvmi8U2Z9p1znJSkG9WZGjO59HYBr_moNuMS7Ine5OZRB3Q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75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15616" y="5157192"/>
            <a:ext cx="7772400" cy="1470025"/>
          </a:xfrm>
        </p:spPr>
        <p:txBody>
          <a:bodyPr>
            <a:normAutofit fontScale="90000"/>
          </a:bodyPr>
          <a:lstStyle/>
          <a:p>
            <a:pPr algn="r"/>
            <a:r>
              <a:rPr lang="es-CO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Ming Std L" pitchFamily="18" charset="-128"/>
                <a:ea typeface="Adobe Ming Std L" pitchFamily="18" charset="-128"/>
              </a:rPr>
              <a:t>¿ QUE ES UN FOLLETO? </a:t>
            </a:r>
            <a:endParaRPr lang="es-CO" sz="6000" b="1" dirty="0">
              <a:solidFill>
                <a:schemeClr val="tx1">
                  <a:lumMod val="95000"/>
                  <a:lumOff val="5000"/>
                </a:schemeClr>
              </a:solidFill>
              <a:latin typeface="Adobe Ming Std L" pitchFamily="18" charset="-128"/>
              <a:ea typeface="Adobe Ming Std L" pitchFamily="18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69634" name="Picture 2" descr="http://www.autogiroescuela.com/images/folleto/folleto_gyroclubpamplona_pagina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69971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72706" name="Picture 2" descr="http://benicnews.files.wordpress.com/2008/01/w4m-co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8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74754" name="Picture 2" descr="http://1.bp.blogspot.com/_lxv1KDgZ5kE/SwYHeTzbqgI/AAAAAAAAAts/tMnKH5cdWO8/s1600/Folleto_Dengu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76672"/>
            <a:ext cx="4616974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75778" name="Picture 2" descr="http://3.bp.blogspot.com/-CkI_wJjQuDQ/Tp2D-8vMWMI/AAAAAAAAAlw/8sTQzCYpzsI/s1600/INTERIOR+folleto+miro+%2528Custom%2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8748464" cy="4314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http://rezet.com.ar/images/folletos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3707904" cy="4048333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564904"/>
            <a:ext cx="8229600" cy="45259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s-CO" sz="2400" dirty="0" smtClean="0">
                <a:latin typeface="Calibri" pitchFamily="34" charset="0"/>
                <a:cs typeface="Calibri" pitchFamily="34" charset="0"/>
              </a:rPr>
              <a:t>pequeño documento diseñado para ser</a:t>
            </a:r>
          </a:p>
          <a:p>
            <a:pPr algn="r">
              <a:buNone/>
            </a:pPr>
            <a:r>
              <a:rPr lang="es-CO" sz="2400" dirty="0" smtClean="0">
                <a:latin typeface="Calibri" pitchFamily="34" charset="0"/>
                <a:cs typeface="Calibri" pitchFamily="34" charset="0"/>
              </a:rPr>
              <a:t> entregado a mano o por correo.</a:t>
            </a:r>
            <a:br>
              <a:rPr lang="es-CO" sz="2400" dirty="0" smtClean="0">
                <a:latin typeface="Calibri" pitchFamily="34" charset="0"/>
                <a:cs typeface="Calibri" pitchFamily="34" charset="0"/>
              </a:rPr>
            </a:br>
            <a:r>
              <a:rPr lang="es-CO" sz="2400" dirty="0" smtClean="0">
                <a:latin typeface="Calibri" pitchFamily="34" charset="0"/>
                <a:cs typeface="Calibri" pitchFamily="34" charset="0"/>
              </a:rPr>
              <a:t>Impreso de varias hojas que sirve como </a:t>
            </a:r>
          </a:p>
          <a:p>
            <a:pPr algn="r">
              <a:buNone/>
            </a:pPr>
            <a:r>
              <a:rPr lang="es-CO" sz="2400" dirty="0" smtClean="0">
                <a:latin typeface="Calibri" pitchFamily="34" charset="0"/>
                <a:cs typeface="Calibri" pitchFamily="34" charset="0"/>
              </a:rPr>
              <a:t>Instrumento divulgativo o publicitario.</a:t>
            </a:r>
            <a:br>
              <a:rPr lang="es-CO" sz="2400" dirty="0" smtClean="0">
                <a:latin typeface="Calibri" pitchFamily="34" charset="0"/>
                <a:cs typeface="Calibri" pitchFamily="34" charset="0"/>
              </a:rPr>
            </a:br>
            <a:r>
              <a:rPr lang="es-CO" sz="2400" dirty="0" smtClean="0">
                <a:latin typeface="Calibri" pitchFamily="34" charset="0"/>
                <a:cs typeface="Calibri" pitchFamily="34" charset="0"/>
              </a:rPr>
              <a:t>Es una pequeña libreta o panfleto, la cual</a:t>
            </a:r>
          </a:p>
          <a:p>
            <a:pPr algn="r">
              <a:buNone/>
            </a:pPr>
            <a:r>
              <a:rPr lang="es-CO" sz="2400" dirty="0" smtClean="0">
                <a:latin typeface="Calibri" pitchFamily="34" charset="0"/>
                <a:cs typeface="Calibri" pitchFamily="34" charset="0"/>
              </a:rPr>
              <a:t> normalmente contiene material promocional</a:t>
            </a:r>
          </a:p>
          <a:p>
            <a:pPr algn="r">
              <a:buNone/>
            </a:pPr>
            <a:r>
              <a:rPr lang="es-CO" sz="2400" dirty="0" smtClean="0">
                <a:latin typeface="Calibri" pitchFamily="34" charset="0"/>
                <a:cs typeface="Calibri" pitchFamily="34" charset="0"/>
              </a:rPr>
              <a:t> o información sobre un producto.</a:t>
            </a:r>
            <a:br>
              <a:rPr lang="es-CO" sz="2400" dirty="0" smtClean="0">
                <a:latin typeface="Calibri" pitchFamily="34" charset="0"/>
                <a:cs typeface="Calibri" pitchFamily="34" charset="0"/>
              </a:rPr>
            </a:br>
            <a:r>
              <a:rPr lang="es-CO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s-CO" dirty="0" smtClean="0">
                <a:latin typeface="Calibri" pitchFamily="34" charset="0"/>
                <a:cs typeface="Calibri" pitchFamily="34" charset="0"/>
              </a:rPr>
            </a:br>
            <a:endParaRPr lang="es-CO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http://www.7webs.net/img/muestras/FolletoNeol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7543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88640"/>
            <a:ext cx="8075240" cy="14687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folleto es una forma sencilla de dar publicidad a una compañía, producto o servicio.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mondongografica.files.wordpress.com/2008/10/folleto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88640"/>
            <a:ext cx="9001000" cy="6363427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FOLLETO 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numero de partes </a:t>
            </a:r>
          </a:p>
          <a:p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dípticos : compuesto de dos partes </a:t>
            </a:r>
            <a:b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trípticos : compuesto de tres partes </a:t>
            </a:r>
            <a:b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cuadrípticos : compuesto de cuatro partes</a:t>
            </a:r>
          </a:p>
          <a:p>
            <a:pPr>
              <a:buNone/>
            </a:pP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tema informar </a:t>
            </a:r>
          </a:p>
          <a:p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Folletos de sección de redacción.</a:t>
            </a:r>
            <a:b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Folletos de estilo literario.</a:t>
            </a:r>
            <a:b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Folletos periodísticos.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PARTES DEL FOLLETO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980728"/>
            <a:ext cx="7139136" cy="118072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CO" dirty="0" smtClean="0"/>
              <a:t> </a:t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pic>
        <p:nvPicPr>
          <p:cNvPr id="51204" name="Picture 4" descr="http://www.fuzz.es/blog/imgs/mediacion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844824"/>
            <a:ext cx="5664628" cy="4248472"/>
          </a:xfrm>
          <a:prstGeom prst="rect">
            <a:avLst/>
          </a:prstGeom>
          <a:noFill/>
        </p:spPr>
      </p:pic>
      <p:cxnSp>
        <p:nvCxnSpPr>
          <p:cNvPr id="7" name="6 Conector recto de flecha"/>
          <p:cNvCxnSpPr/>
          <p:nvPr/>
        </p:nvCxnSpPr>
        <p:spPr>
          <a:xfrm flipH="1">
            <a:off x="2267744" y="3573016"/>
            <a:ext cx="27363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683568" y="3356992"/>
            <a:ext cx="1552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Titular de tapa</a:t>
            </a:r>
            <a:endParaRPr lang="es-CO" dirty="0"/>
          </a:p>
        </p:txBody>
      </p:sp>
      <p:cxnSp>
        <p:nvCxnSpPr>
          <p:cNvPr id="9" name="8 Conector recto de flecha"/>
          <p:cNvCxnSpPr/>
          <p:nvPr/>
        </p:nvCxnSpPr>
        <p:spPr>
          <a:xfrm flipH="1">
            <a:off x="2267744" y="4941168"/>
            <a:ext cx="27363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683568" y="4725144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Logotipo </a:t>
            </a:r>
            <a:endParaRPr lang="es-CO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4" name="Picture 2" descr="http://www.definicionabc.com/wp-content/uploads/folle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240694" cy="4680520"/>
          </a:xfrm>
          <a:prstGeom prst="rect">
            <a:avLst/>
          </a:prstGeom>
          <a:noFill/>
        </p:spPr>
      </p:pic>
      <p:cxnSp>
        <p:nvCxnSpPr>
          <p:cNvPr id="6" name="5 Conector recto de flecha"/>
          <p:cNvCxnSpPr/>
          <p:nvPr/>
        </p:nvCxnSpPr>
        <p:spPr>
          <a:xfrm flipV="1">
            <a:off x="2627784" y="1052736"/>
            <a:ext cx="0" cy="230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1763688" y="692696"/>
            <a:ext cx="1823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Titulares internos</a:t>
            </a:r>
            <a:endParaRPr lang="es-CO" dirty="0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6300192" y="4221088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7452320" y="4077072"/>
            <a:ext cx="73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Texto </a:t>
            </a:r>
            <a:endParaRPr lang="es-CO" dirty="0"/>
          </a:p>
        </p:txBody>
      </p:sp>
      <p:cxnSp>
        <p:nvCxnSpPr>
          <p:cNvPr id="11" name="10 Conector recto de flecha"/>
          <p:cNvCxnSpPr/>
          <p:nvPr/>
        </p:nvCxnSpPr>
        <p:spPr>
          <a:xfrm flipV="1">
            <a:off x="4139952" y="1268760"/>
            <a:ext cx="0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4211960" y="836712"/>
            <a:ext cx="2591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Imágenes e ilustraciones  </a:t>
            </a:r>
            <a:endParaRPr lang="es-CO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blog.anasaci.com/img_articulos/folleto_zoilo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¿COMO ESCRIBIR UN FOLLETO?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CO" sz="1600" b="1" dirty="0" smtClean="0"/>
              <a:t/>
            </a:r>
            <a:br>
              <a:rPr lang="es-CO" sz="1600" b="1" dirty="0" smtClean="0"/>
            </a:br>
            <a:r>
              <a:rPr lang="es-CO" sz="1600" b="1" dirty="0" smtClean="0"/>
              <a:t>dividir la información </a:t>
            </a:r>
            <a:br>
              <a:rPr lang="es-CO" sz="1600" b="1" dirty="0" smtClean="0"/>
            </a:br>
            <a:r>
              <a:rPr lang="es-CO" sz="1600" b="1" dirty="0" smtClean="0"/>
              <a:t/>
            </a:r>
            <a:br>
              <a:rPr lang="es-CO" sz="1600" b="1" dirty="0" smtClean="0"/>
            </a:br>
            <a:r>
              <a:rPr lang="es-CO" sz="1600" b="1" dirty="0" smtClean="0"/>
              <a:t>1. Desde lo más sencillo hacia lo más complejo </a:t>
            </a:r>
            <a:br>
              <a:rPr lang="es-CO" sz="1600" b="1" dirty="0" smtClean="0"/>
            </a:br>
            <a:r>
              <a:rPr lang="es-CO" sz="1600" b="1" dirty="0" smtClean="0"/>
              <a:t>2. Desde lo conocido hacia lo desconocido </a:t>
            </a:r>
            <a:br>
              <a:rPr lang="es-CO" sz="1600" b="1" dirty="0" smtClean="0"/>
            </a:br>
            <a:r>
              <a:rPr lang="es-CO" sz="1600" b="1" dirty="0" smtClean="0"/>
              <a:t>3. Desde lo central hacia lo accesorio</a:t>
            </a:r>
            <a:br>
              <a:rPr lang="es-CO" sz="1600" b="1" dirty="0" smtClean="0"/>
            </a:br>
            <a:r>
              <a:rPr lang="es-CO" sz="1600" b="1" dirty="0" smtClean="0"/>
              <a:t>4. Desde el pasado hacia el presente, o desde el presente hacia el futuro </a:t>
            </a:r>
            <a:br>
              <a:rPr lang="es-CO" sz="1600" b="1" dirty="0" smtClean="0"/>
            </a:br>
            <a:r>
              <a:rPr lang="es-CO" sz="1600" b="1" dirty="0" smtClean="0"/>
              <a:t/>
            </a:r>
            <a:br>
              <a:rPr lang="es-CO" sz="1600" b="1" dirty="0" smtClean="0"/>
            </a:br>
            <a:r>
              <a:rPr lang="es-CO" sz="1600" b="1" dirty="0" smtClean="0"/>
              <a:t>También, los datos pueden ordenarse jerárquicamente a partir de estas preguntas acerca del producto o servicio: </a:t>
            </a:r>
            <a:br>
              <a:rPr lang="es-CO" sz="1600" b="1" dirty="0" smtClean="0"/>
            </a:br>
            <a:r>
              <a:rPr lang="es-CO" sz="1600" b="1" dirty="0" smtClean="0"/>
              <a:t/>
            </a:r>
            <a:br>
              <a:rPr lang="es-CO" sz="1600" b="1" dirty="0" smtClean="0"/>
            </a:br>
            <a:r>
              <a:rPr lang="es-CO" sz="1600" b="1" dirty="0" smtClean="0"/>
              <a:t>. ¿Qué es?</a:t>
            </a:r>
            <a:br>
              <a:rPr lang="es-CO" sz="1600" b="1" dirty="0" smtClean="0"/>
            </a:br>
            <a:r>
              <a:rPr lang="es-CO" sz="1600" b="1" dirty="0" smtClean="0"/>
              <a:t>. ¿Para quién es? </a:t>
            </a:r>
            <a:br>
              <a:rPr lang="es-CO" sz="1600" b="1" dirty="0" smtClean="0"/>
            </a:br>
            <a:r>
              <a:rPr lang="es-CO" sz="1600" b="1" dirty="0" smtClean="0"/>
              <a:t>. ¿Para qué sirve? </a:t>
            </a:r>
            <a:br>
              <a:rPr lang="es-CO" sz="1600" b="1" dirty="0" smtClean="0"/>
            </a:br>
            <a:r>
              <a:rPr lang="es-CO" sz="1600" b="1" dirty="0" smtClean="0"/>
              <a:t>. ¿Qué aspectos lo caracterizan o diferencian? </a:t>
            </a:r>
            <a:br>
              <a:rPr lang="es-CO" sz="1600" b="1" dirty="0" smtClean="0"/>
            </a:br>
            <a:r>
              <a:rPr lang="es-CO" sz="1600" b="1" dirty="0" smtClean="0"/>
              <a:t>. ¿Cuánto cuesta? </a:t>
            </a:r>
            <a:br>
              <a:rPr lang="es-CO" sz="1600" b="1" dirty="0" smtClean="0"/>
            </a:br>
            <a:r>
              <a:rPr lang="es-CO" sz="1600" b="1" dirty="0" smtClean="0"/>
              <a:t>. ¿Dónde se consigue? </a:t>
            </a:r>
            <a:br>
              <a:rPr lang="es-CO" sz="1600" b="1" dirty="0" smtClean="0"/>
            </a:br>
            <a:r>
              <a:rPr lang="es-CO" sz="1600" b="1" dirty="0" smtClean="0"/>
              <a:t>. ¿Quién está utilizándolo? </a:t>
            </a:r>
            <a:br>
              <a:rPr lang="es-CO" sz="1600" b="1" dirty="0" smtClean="0"/>
            </a:br>
            <a:r>
              <a:rPr lang="es-CO" sz="1600" b="1" dirty="0" smtClean="0"/>
              <a:t>. ¿Dónde se puede obtener más información?</a:t>
            </a:r>
            <a:r>
              <a:rPr lang="es-CO" sz="1600" dirty="0" smtClean="0"/>
              <a:t> </a:t>
            </a:r>
            <a:br>
              <a:rPr lang="es-CO" sz="1600" dirty="0" smtClean="0"/>
            </a:br>
            <a:r>
              <a:rPr lang="es-CO" sz="1600" dirty="0" smtClean="0"/>
              <a:t/>
            </a:r>
            <a:br>
              <a:rPr lang="es-CO" sz="1600" dirty="0" smtClean="0"/>
            </a:br>
            <a:endParaRPr lang="es-CO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http://www.diariomotor.com/imagenes/bmw-m3-e92-2008-folleto-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62986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RECOMENDACIONES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CO" sz="2800" dirty="0" smtClean="0"/>
              <a:t/>
            </a:r>
            <a:br>
              <a:rPr lang="es-CO" sz="2800" dirty="0" smtClean="0"/>
            </a:br>
            <a:r>
              <a:rPr lang="es-CO" sz="2800" dirty="0" smtClean="0"/>
              <a:t>- Imprimir títulos y subtítulos claros y atractivos.</a:t>
            </a:r>
            <a:br>
              <a:rPr lang="es-CO" sz="2800" dirty="0" smtClean="0"/>
            </a:br>
            <a:r>
              <a:rPr lang="es-CO" sz="2800" dirty="0" smtClean="0"/>
              <a:t>- Realizar argumentaciones completas. Explicar densamente los beneficios del producto o servicio y hacer un resumen de los mismos.</a:t>
            </a:r>
            <a:br>
              <a:rPr lang="es-CO" sz="2800" dirty="0" smtClean="0"/>
            </a:br>
            <a:r>
              <a:rPr lang="es-CO" sz="2800" dirty="0" smtClean="0"/>
              <a:t>- Incluir un buen número de fotografías en las que aparezcan los productos así como demostraciones de su funcionamiento. Adjuntar pies de foto explicativos.</a:t>
            </a:r>
            <a:br>
              <a:rPr lang="es-CO" sz="2800" dirty="0" smtClean="0"/>
            </a:br>
            <a:r>
              <a:rPr lang="es-CO" sz="2800" dirty="0" smtClean="0"/>
              <a:t>- Acompañar el texto y las fotografías con diagramas o dibujos.</a:t>
            </a:r>
            <a:br>
              <a:rPr lang="es-CO" sz="2800" dirty="0" smtClean="0"/>
            </a:br>
            <a:r>
              <a:rPr lang="es-CO" sz="2800" dirty="0" smtClean="0"/>
              <a:t>- Realizar un recorrido lógico por los diferentes productos y argumentaciones.</a:t>
            </a:r>
            <a:endParaRPr lang="es-CO" sz="2800" dirty="0"/>
          </a:p>
        </p:txBody>
      </p:sp>
      <p:sp>
        <p:nvSpPr>
          <p:cNvPr id="52226" name="AutoShape 2" descr="http://t0.gstatic.com/images?q=tbn:ANd9GcTJVgwLcWgNL277LfNUjo0U-qwhOLYlb_HqBI3A4TsbHcRYPChst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71682" name="Picture 2" descr="http://vandama.com/fotoscefb/Folleto-CEFB2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9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82</TotalTime>
  <Words>71</Words>
  <Application>Microsoft Office PowerPoint</Application>
  <PresentationFormat>Presentación en pantalla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¿ QUE ES UN FOLLETO? </vt:lpstr>
      <vt:lpstr>Diapositiva 2</vt:lpstr>
      <vt:lpstr>Diapositiva 3</vt:lpstr>
      <vt:lpstr>TIPOS DE FOLLETO </vt:lpstr>
      <vt:lpstr>PARTES DEL FOLLETO </vt:lpstr>
      <vt:lpstr>Diapositiva 6</vt:lpstr>
      <vt:lpstr>¿COMO ESCRIBIR UN FOLLETO?</vt:lpstr>
      <vt:lpstr>RECOMENDACIONES </vt:lpstr>
      <vt:lpstr>Diapositiva 9</vt:lpstr>
      <vt:lpstr>Diapositiva 10</vt:lpstr>
      <vt:lpstr>Diapositiva 11</vt:lpstr>
      <vt:lpstr>Diapositiva 12</vt:lpstr>
      <vt:lpstr>Diapositiva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folleto</dc:title>
  <dc:creator>jeison</dc:creator>
  <cp:lastModifiedBy>jeison</cp:lastModifiedBy>
  <cp:revision>10</cp:revision>
  <dcterms:created xsi:type="dcterms:W3CDTF">2011-12-10T20:03:16Z</dcterms:created>
  <dcterms:modified xsi:type="dcterms:W3CDTF">2011-12-14T17:37:19Z</dcterms:modified>
</cp:coreProperties>
</file>