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FD72EB-02C8-43C3-8EF7-6A8A5DC6DA50}" type="datetimeFigureOut">
              <a:rPr lang="es-ES" smtClean="0"/>
              <a:t>01/12/2011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E0357A-1BDF-4229-AF93-5D6AEDDDB33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72EB-02C8-43C3-8EF7-6A8A5DC6DA50}" type="datetimeFigureOut">
              <a:rPr lang="es-ES" smtClean="0"/>
              <a:t>01/12/2011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357A-1BDF-4229-AF93-5D6AEDDDB3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72EB-02C8-43C3-8EF7-6A8A5DC6DA50}" type="datetimeFigureOut">
              <a:rPr lang="es-ES" smtClean="0"/>
              <a:t>01/12/2011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357A-1BDF-4229-AF93-5D6AEDDDB3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D72EB-02C8-43C3-8EF7-6A8A5DC6DA50}" type="datetimeFigureOut">
              <a:rPr lang="es-ES" smtClean="0"/>
              <a:t>01/12/2011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E0357A-1BDF-4229-AF93-5D6AEDDDB336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FD72EB-02C8-43C3-8EF7-6A8A5DC6DA50}" type="datetimeFigureOut">
              <a:rPr lang="es-ES" smtClean="0"/>
              <a:t>01/12/2011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E0357A-1BDF-4229-AF93-5D6AEDDDB33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72EB-02C8-43C3-8EF7-6A8A5DC6DA50}" type="datetimeFigureOut">
              <a:rPr lang="es-ES" smtClean="0"/>
              <a:t>01/12/2011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357A-1BDF-4229-AF93-5D6AEDDDB336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72EB-02C8-43C3-8EF7-6A8A5DC6DA50}" type="datetimeFigureOut">
              <a:rPr lang="es-ES" smtClean="0"/>
              <a:t>01/12/2011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357A-1BDF-4229-AF93-5D6AEDDDB336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D72EB-02C8-43C3-8EF7-6A8A5DC6DA50}" type="datetimeFigureOut">
              <a:rPr lang="es-ES" smtClean="0"/>
              <a:t>01/12/2011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E0357A-1BDF-4229-AF93-5D6AEDDDB33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72EB-02C8-43C3-8EF7-6A8A5DC6DA50}" type="datetimeFigureOut">
              <a:rPr lang="es-ES" smtClean="0"/>
              <a:t>01/12/2011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0357A-1BDF-4229-AF93-5D6AEDDDB33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D72EB-02C8-43C3-8EF7-6A8A5DC6DA50}" type="datetimeFigureOut">
              <a:rPr lang="es-ES" smtClean="0"/>
              <a:t>01/12/2011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E0357A-1BDF-4229-AF93-5D6AEDDDB336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D72EB-02C8-43C3-8EF7-6A8A5DC6DA50}" type="datetimeFigureOut">
              <a:rPr lang="es-ES" smtClean="0"/>
              <a:t>01/12/2011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E0357A-1BDF-4229-AF93-5D6AEDDDB336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FD72EB-02C8-43C3-8EF7-6A8A5DC6DA50}" type="datetimeFigureOut">
              <a:rPr lang="es-ES" smtClean="0"/>
              <a:t>01/12/2011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E0357A-1BDF-4229-AF93-5D6AEDDDB33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.co/books?id=WNrs444ujWIC&amp;pg=PA57&amp;dq=pizarron&amp;hl=es&amp;ei=g6vXTuDvFMifgweUyt3rDg&amp;sa=X&amp;oi=book_result&amp;ct=result&amp;resnum=4&amp;ved=0CEAQ6AEwAw#v=onepage&amp;q&amp;f=false" TargetMode="External"/><Relationship Id="rId2" Type="http://schemas.openxmlformats.org/officeDocument/2006/relationships/hyperlink" Target="http://books.google.com.co/books?id=CSjZMgKZxJUC&amp;pg=PA25&amp;dq=pizarron&amp;hl=es&amp;ei=VqvXTta0CIKNgwelpoS2Bg&amp;sa=X&amp;oi=book_result&amp;ct=result&amp;resnum=1&amp;ved=0CDAQ6AEwAA#v=onepage&amp;q&amp;f=false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ibiagil.blogspot.com/2009/04/triptico-tipos-y-usos-de-los-medios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11760" y="2204864"/>
            <a:ext cx="6172200" cy="3816424"/>
          </a:xfrm>
        </p:spPr>
        <p:txBody>
          <a:bodyPr>
            <a:normAutofit/>
          </a:bodyPr>
          <a:lstStyle/>
          <a:p>
            <a:r>
              <a:rPr lang="es-ES" dirty="0" smtClean="0"/>
              <a:t>WILSON A. GUEVARA</a:t>
            </a:r>
            <a:br>
              <a:rPr lang="es-ES" dirty="0" smtClean="0"/>
            </a:br>
            <a:r>
              <a:rPr lang="es-ES" dirty="0" smtClean="0"/>
              <a:t>2009180607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INFORMÁTICA EDUCATIVA Y MEDIOS AUDIOVISUALES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USCO</a:t>
            </a:r>
            <a:br>
              <a:rPr lang="es-ES" dirty="0" smtClean="0"/>
            </a:br>
            <a:r>
              <a:rPr lang="es-ES" dirty="0" smtClean="0"/>
              <a:t>2011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2483768" y="692696"/>
            <a:ext cx="5513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 pizarrón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0"/>
            <a:ext cx="8964488" cy="6555641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Cuando escriba o dibuje, guarde silencio.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Sí planea usar el pizarrón una sola vez, ocupe todo el espacio y déjelo hasta finalizar la exposición.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Sí planea usarlo varias veces, puede formar espacios verticales que ocupen todo el pizarrón.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En el caso de figuras y gráficas, si es muy compleja, es recomendable construir dos o tres que complementen a una sola; Si se quiere mostrar una línea recta, en lo posible que sea recta, Si se quiere mostrar un Ángulo que sea dicho Ángulo.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Escribir de Izquierda a derecha y de arriba hacia abajo.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Al terminar una presentación debe borrar el pizarrón.</a:t>
            </a:r>
          </a:p>
          <a:p>
            <a:pPr>
              <a:buFont typeface="Wingdings" pitchFamily="2" charset="2"/>
              <a:buChar char="ü"/>
            </a:pP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260648"/>
            <a:ext cx="44887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REFERENCIAS.</a:t>
            </a:r>
            <a:endParaRPr lang="es-E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9552" y="1340768"/>
            <a:ext cx="78488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ES" dirty="0" smtClean="0">
                <a:hlinkClick r:id="rId2"/>
              </a:rPr>
              <a:t>http://books.google.com.co/books?id=CSjZMgKZxJUC&amp;pg=PA25&amp;dq=pizarron&amp;hl=es&amp;ei=VqvXTta0CIKNgwelpoS2Bg&amp;sa=X&amp;oi=book_result&amp;ct=result&amp;resnum=1&amp;ved=0CDAQ6AEwAA#v=onepage&amp;q&amp;f=false</a:t>
            </a:r>
            <a:endParaRPr lang="es-ES" dirty="0" smtClean="0"/>
          </a:p>
          <a:p>
            <a:pPr>
              <a:buFont typeface="Wingdings" pitchFamily="2" charset="2"/>
              <a:buChar char="§"/>
            </a:pPr>
            <a:endParaRPr lang="es-ES" dirty="0"/>
          </a:p>
          <a:p>
            <a:pPr>
              <a:buFont typeface="Wingdings" pitchFamily="2" charset="2"/>
              <a:buChar char="§"/>
            </a:pPr>
            <a:r>
              <a:rPr lang="es-ES" dirty="0" smtClean="0">
                <a:hlinkClick r:id="rId3"/>
              </a:rPr>
              <a:t>http://books.google.com.co/books?id=WNrs444ujWIC&amp;pg=PA57&amp;dq=pizarron&amp;hl=es&amp;ei=g6vXTuDvFMifgweUyt3rDg&amp;sa=X&amp;oi=book_result&amp;ct=result&amp;resnum=4&amp;ved=0CEAQ6AEwAw#v=onepage&amp;q&amp;f=false</a:t>
            </a:r>
            <a:endParaRPr lang="es-ES" dirty="0" smtClean="0"/>
          </a:p>
          <a:p>
            <a:pPr>
              <a:buFont typeface="Wingdings" pitchFamily="2" charset="2"/>
              <a:buChar char="§"/>
            </a:pPr>
            <a:endParaRPr lang="es-ES" dirty="0"/>
          </a:p>
          <a:p>
            <a:pPr>
              <a:buFont typeface="Wingdings" pitchFamily="2" charset="2"/>
              <a:buChar char="§"/>
            </a:pPr>
            <a:r>
              <a:rPr lang="es-ES" dirty="0" smtClean="0">
                <a:hlinkClick r:id="rId4"/>
              </a:rPr>
              <a:t>http://libiagil.blogspot.com/2009/04/triptico-tipos-y-usos-de-los-medios.html</a:t>
            </a:r>
            <a:endParaRPr lang="es-ES" dirty="0" smtClean="0"/>
          </a:p>
          <a:p>
            <a:pPr>
              <a:buFont typeface="Wingdings" pitchFamily="2" charset="2"/>
              <a:buChar char="§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55776" y="2420888"/>
            <a:ext cx="36856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GRACIAS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ddletters.com/pictures/bart-simpson-generator/bart-simpson-generator.php?line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2575" cy="685800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755576" y="1124744"/>
            <a:ext cx="71287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latin typeface="Comic Sans MS" pitchFamily="66" charset="0"/>
              </a:rPr>
              <a:t>La palabra pizarrón proviene </a:t>
            </a:r>
          </a:p>
          <a:p>
            <a:r>
              <a:rPr lang="es-ES" sz="2400" dirty="0" smtClean="0">
                <a:latin typeface="Comic Sans MS" pitchFamily="66" charset="0"/>
              </a:rPr>
              <a:t>de “pizarra”, que es una roca </a:t>
            </a:r>
          </a:p>
          <a:p>
            <a:r>
              <a:rPr lang="es-ES" sz="2400" dirty="0" smtClean="0">
                <a:latin typeface="Comic Sans MS" pitchFamily="66" charset="0"/>
              </a:rPr>
              <a:t>de grano fino de color negro </a:t>
            </a:r>
          </a:p>
          <a:p>
            <a:r>
              <a:rPr lang="es-ES" sz="2400" dirty="0" smtClean="0">
                <a:latin typeface="Comic Sans MS" pitchFamily="66" charset="0"/>
              </a:rPr>
              <a:t>azulado que se puede dividir </a:t>
            </a:r>
          </a:p>
          <a:p>
            <a:r>
              <a:rPr lang="es-ES" sz="2400" dirty="0" smtClean="0">
                <a:latin typeface="Comic Sans MS" pitchFamily="66" charset="0"/>
              </a:rPr>
              <a:t>fácilmente en hojas planas.</a:t>
            </a:r>
          </a:p>
          <a:p>
            <a:endParaRPr lang="es-ES" sz="2400" dirty="0" smtClean="0">
              <a:latin typeface="Comic Sans MS" pitchFamily="66" charset="0"/>
            </a:endParaRPr>
          </a:p>
          <a:p>
            <a:endParaRPr lang="es-ES" sz="2400" dirty="0" smtClean="0">
              <a:latin typeface="Comic Sans MS" pitchFamily="66" charset="0"/>
            </a:endParaRPr>
          </a:p>
          <a:p>
            <a:r>
              <a:rPr lang="es-ES" sz="2400" dirty="0" smtClean="0">
                <a:latin typeface="Comic Sans MS" pitchFamily="66" charset="0"/>
              </a:rPr>
              <a:t>Pizarra tiene su origen en el latín “</a:t>
            </a:r>
            <a:r>
              <a:rPr lang="es-ES" sz="2400" dirty="0" err="1" smtClean="0">
                <a:latin typeface="Comic Sans MS" pitchFamily="66" charset="0"/>
              </a:rPr>
              <a:t>fissus</a:t>
            </a:r>
            <a:r>
              <a:rPr lang="es-ES" sz="2400" dirty="0" smtClean="0">
                <a:latin typeface="Comic Sans MS" pitchFamily="66" charset="0"/>
              </a:rPr>
              <a:t>”, que significa hendido, abierto. Otros autores afirman que su origen es vasco de la palabra “</a:t>
            </a:r>
            <a:r>
              <a:rPr lang="es-ES" sz="2400" dirty="0" err="1" smtClean="0">
                <a:latin typeface="Comic Sans MS" pitchFamily="66" charset="0"/>
              </a:rPr>
              <a:t>pizarri</a:t>
            </a:r>
            <a:r>
              <a:rPr lang="es-ES" sz="2400" dirty="0" smtClean="0">
                <a:latin typeface="Comic Sans MS" pitchFamily="66" charset="0"/>
              </a:rPr>
              <a:t>”. </a:t>
            </a:r>
          </a:p>
          <a:p>
            <a:r>
              <a:rPr lang="es-ES" sz="2400" dirty="0" smtClean="0">
                <a:latin typeface="Comic Sans MS" pitchFamily="66" charset="0"/>
              </a:rPr>
              <a:t/>
            </a:r>
            <a:br>
              <a:rPr lang="es-ES" sz="2400" dirty="0" smtClean="0">
                <a:latin typeface="Comic Sans MS" pitchFamily="66" charset="0"/>
              </a:rPr>
            </a:br>
            <a:endParaRPr lang="es-ES" sz="2400" dirty="0">
              <a:latin typeface="Comic Sans MS" pitchFamily="66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267744" y="260648"/>
            <a:ext cx="5513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 pizarrón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30" name="Picture 6" descr="http://www.piedrasdecorativas.cl/img/piedra_pizarr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052736"/>
            <a:ext cx="2664297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://t2.gstatic.com/images?q=tbn:ANd9GcRyTFzOHX9ffcdTLassNFM4QpEiiudhBfKydVArWJ2p9jKA7bq6b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36096" cy="1052736"/>
          </a:xfrm>
          <a:prstGeom prst="rect">
            <a:avLst/>
          </a:prstGeom>
          <a:noFill/>
        </p:spPr>
      </p:pic>
      <p:pic>
        <p:nvPicPr>
          <p:cNvPr id="15362" name="Picture 2" descr="http://thales.cica.es/rd/Recursos/rd97/Otros/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6"/>
            <a:ext cx="5364088" cy="3312368"/>
          </a:xfrm>
          <a:prstGeom prst="rect">
            <a:avLst/>
          </a:prstGeom>
          <a:noFill/>
        </p:spPr>
      </p:pic>
      <p:pic>
        <p:nvPicPr>
          <p:cNvPr id="15370" name="Picture 10" descr="http://farm3.static.flickr.com/2634/3703226405_e48cfc977c_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65104"/>
            <a:ext cx="3275856" cy="2492896"/>
          </a:xfrm>
          <a:prstGeom prst="rect">
            <a:avLst/>
          </a:prstGeom>
          <a:noFill/>
        </p:spPr>
      </p:pic>
      <p:pic>
        <p:nvPicPr>
          <p:cNvPr id="15364" name="Picture 4" descr="http://www.racine.ra.it/terzocircolora/images/geroglifico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4365104"/>
            <a:ext cx="2088232" cy="2492896"/>
          </a:xfrm>
          <a:prstGeom prst="rect">
            <a:avLst/>
          </a:prstGeom>
          <a:noFill/>
        </p:spPr>
      </p:pic>
      <p:pic>
        <p:nvPicPr>
          <p:cNvPr id="15368" name="Picture 8" descr="http://www.reocities.com/Athens/Thebes/1340/23/23_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9" y="0"/>
            <a:ext cx="3779912" cy="68580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899592" y="548680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0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En la antigüedad se usaba un trozo de pizarra de dimensiones pequeñas, por lo que se empezó a usar una pared o madera pintada con mayores dimensiones, conservando su nombre de pizarra o pizarrón, de acuerdo a su mayor dimensión.</a:t>
            </a:r>
            <a:endParaRPr lang="es-ES" sz="4000" dirty="0">
              <a:ln>
                <a:solidFill>
                  <a:srgbClr val="FF00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t0.gstatic.com/images?q=tbn:ANd9GcRbYthXtj1Mqn-mviWvxzWZaEyLxvDP5ES3Ee2b-DGNUOXZp8e3Z9n5Bhf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725144"/>
            <a:ext cx="1656184" cy="2132856"/>
          </a:xfrm>
          <a:prstGeom prst="rect">
            <a:avLst/>
          </a:prstGeom>
          <a:noFill/>
        </p:spPr>
      </p:pic>
      <p:pic>
        <p:nvPicPr>
          <p:cNvPr id="16390" name="Picture 6" descr="http://t1.gstatic.com/images?q=tbn:ANd9GcQeB6XOHfQDBknRxYKdQ1cFr2WZ-3tGwAFeWQDL2YKCbQFsFx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869160"/>
            <a:ext cx="936104" cy="1988840"/>
          </a:xfrm>
          <a:prstGeom prst="rect">
            <a:avLst/>
          </a:prstGeom>
          <a:noFill/>
        </p:spPr>
      </p:pic>
      <p:pic>
        <p:nvPicPr>
          <p:cNvPr id="16388" name="Picture 4" descr="http://www.alamaula.com.mx/uploads/Classified/18197/pizarron-de-corcho-90-x-1-20-628_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69160"/>
            <a:ext cx="2339752" cy="1988840"/>
          </a:xfrm>
          <a:prstGeom prst="rect">
            <a:avLst/>
          </a:prstGeom>
          <a:noFill/>
        </p:spPr>
      </p:pic>
      <p:pic>
        <p:nvPicPr>
          <p:cNvPr id="16386" name="Picture 2" descr="http://2.bp.blogspot.com/-D8ClanLVI9w/TcIOQsGIMeI/AAAAAAAAABA/lM-z5Ar_oec/s1600/pizarro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4797152"/>
            <a:ext cx="2195736" cy="2060848"/>
          </a:xfrm>
          <a:prstGeom prst="rect">
            <a:avLst/>
          </a:prstGeom>
          <a:noFill/>
        </p:spPr>
      </p:pic>
      <p:pic>
        <p:nvPicPr>
          <p:cNvPr id="16400" name="Picture 16" descr="http://t1.gstatic.com/images?q=tbn:ANd9GcTGLApyLCJnZhQvUP0QU3jidOKXjQa9n5CY0a3J2Ek_QtSMu2Tfj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4725144"/>
            <a:ext cx="2232248" cy="2132856"/>
          </a:xfrm>
          <a:prstGeom prst="rect">
            <a:avLst/>
          </a:prstGeom>
          <a:noFill/>
        </p:spPr>
      </p:pic>
      <p:sp>
        <p:nvSpPr>
          <p:cNvPr id="16396" name="AutoShape 12" descr="data:image/jpeg;base64,/9j/4AAQSkZJRgABAQAAAQABAAD/2wCEAAkGBg8PDQ8NDxAPDQ0PDQwMDQ0PDw4PDQwNFBAVFBQQEhIXHCYeFxkjGRISHy8gIycpLCwsFR4xNTAqNSY3LCkBCQoKDgwNFA0PFCocFBgpKS0pKSkpKSkpNSk1KSksNSwpKSkpKSkqKTU1KjUpKSopKS4sKTQ1NSk1LCkpLjU1Nf/AABEIAMIBAwMBIgACEQEDEQH/xAAbAAACAgMBAAAAAAAAAAAAAAACAwABBAUGB//EAE4QAAIBAgIECAcJDgYDAQAAAAABAgMRBBIFBiExBxMyUXGhscEiQWFygZGyFyMkYnODosLRFiUzQkNEY3SCkpOjs9IVNVJThOGU4vAU/8QAGAEBAQEBAQAAAAAAAAAAAAAAAQACAwT/xAAgEQEBAQABBAMBAQAAAAAAAAAAARECAxIxQQQhUWEU/9oADAMBAAIRAxEAPwDI0diJVaWb8ZNpt7n5disY+M0dme1RT50rMfV01TpVZ1q0ZUIV3BKeRqhxsYZZvnjeSla68W+6Dp4hVWnBqSltTTTTXkPNPvw9vyOMnU5ZMn5+fxqp6vOS8F+h7Os2OjcDPiqtOrd7Vkbtu4tp2f7KNxSo2RcafheTLJelpo1Pp5b9tbhdE01tavfnuzOhg4LdFeodGnZINIQUqEeZBcUhuUvKKJ4stUxuUJRHASqRaojlEJIsRKooUqXvsLf6o+rMjMSLyLmTHAqUPCfSwlEJF3QoNgkiXQWZCkykylqS5y86IIol5SuMQLxUFvlFdLQgWUmUTLSVFb6lNdM4rvEy07hVvxFBdNan9pBmZS8prZa0YJb8Vh189S+0RPXLR6/O8N/GpvsYhtK1BStfxNNdKCUdiW+2y+zuNHPXrRq/O6HonfsEy4QdGr86pPozvuIY6BoCSOe90PRz2LEKTs3aNOtLYt72RMepwl6NX5dvopVv7SZx0kkIqI5mfCdo7/cm+ijV+wx6nCfo/wAUqr+al3lqyumaIct7o2B56q+b/wCyxBmmMFUxdCpRpuVaU4+9K98zi7pbdi3dZhaiTVFTp15cVKMrRp1fBknbbvOktV0XKpjLRqU3hq06tDNllnV0o+PLdqMr81+c0UNTqOOSx1Sc6c8SliJ0qShGlCU1dqN03a5nqcZMnG/R+F0+XxuPV4W3l3X26melqEd9WmumcV3mPPWXBx34ij/Eh9ppafB1hEms1dp2us8Fezut0RsOD7AL8SpLpqy7rHPtenWbPXPAr84p+ht9iET1+wC/LX6KdV/VJHUbR6/IX86pWf1hsNT8Avzal6c0u1j2hhVOEnArx1JdFKXfYRPhRwi3Qrv9iC7ZG6jqzgluwuH/AIUH2ofDQ2GW7D0F0UaS7hxOWnwsUFuoVn0umu8RLhaX4uFm/nV3RZ28cHTW6nTXRCK7hkaaW5JegcDgvdRxL5GBk/2qj7IFe6DpOXIwEv4eJl3HoKCSLE89+7DTcuTgWv8Aj4jvkbjCaT0nOlCU6U4VXtnHiWktr2bfJbxnWWCURxSuCx+J0+6klQg+K8HK3DDJ3sr8rbvuY/Eayy/Gy/tYNHpCRaQ4Hm3+Daxy318vz9Jeyifcnp+W/GW/5VVezE9LsWkWJ5p9wemZcrHL/wAnFPuJ7mWkZcrHR/iYmXaenJFocTzD3JMS+VjYfuVZdsglwOTfKxsfRQk+2Z6aQsjOvNFwMx8eMfow6/vGR4GqXjxdT0UYL6x6OymOQa88XA5h/Hiq76IUkGuCDC+PEYl+iivqnfgscg7q4T3IsF462Kf7VFfULXBNgP8AXiX85T/sO4YDHIO6uOp8F2BjdqWJTacXasldPetkSvcu0cvFXfTWf2HYASLIO6uRfBno5fk6r+emaXWzU3BYXBzrUqco1FOlGMnUqSSvNJ7G7bj0SRyXCRO2Atz16K9V33FYpbrzjDaOzwUue/U7EOs1a0ZnwdKVt7q9VWS7iHPFb9u51uV8DivkKvsgarq+j8L+r0+wfrXH4Dif1et7DE6pf5dhfkI9rOXH29FbPKTKMyksaReUmUZYmUQW4ksMyl5RRdiWGZSZSQEgkgspaRJSQUUXlCSFIohWIkEICkESxaRJEiyWLEKIQgwKKZYLFmquCwgWQDJgNlyYtsQtsBstsBsgGTOL4Tp/BKUeevf1U5M7KRw3CdP3vDR56lV/Qt3hfB4+Wy1PoL/D6HlVR+upJ95B+rMcuAwy/QU361fvIZYre60R+BYn9Xr+wzG1PX3twvyX1mZ2ssfgeI/V6/8ATZh6mL724X5OXtyOHH29lbfKTKHYljYLUS7B5SWIF5S8oViWFKsVYOxTJKsWkWixSIJFIJElospFiEsWUWSREZCClEIU2IRsBsu4LZBTYLZbFtiyqTAbJJgNkEbBcinIByEI2cBwmVPCw0eZVZfSgju5M874SKl8RRjzUJv6f/qF8Hj5dfoiGXC4ePNh6C+giD8PC1OC5oRj6lYgObd6xR+C1/kK39Nmv1JX3sw3mTX8yRtNPx+DVvkavsM1uoy+9mG82r/Vkefj7eyt1YlhlirGwBoqwbRVhQLECsSxINimFYEQssoskhaJYhIRZSI2IXcsEsksoq5VxS2wGy2wWxgRsBsjYDZBHICUimwJSEJKQuUipSFSkQG5C5SBchcpkBSmed69SzY+nH9FSj+9KZ3spnn2sjz6VivjYSP0l/cF8KPQIvYQTCexFEzjqNOR94q/JVfYZrNRl97MP0Vf6sjbaZXvNT5Ofss1Won+WUOmsv5kjz8fb1VvbEsHYjRsFNA2GSQLIAsRlsoSpghMFikLKRLkhXJcG5LkBpkuDmKchQ7kzANkzEBXKbBuU5ChNgtgtgtiElIXKRcpCpSJLlIVKRUpC5TIJOQqUipzEymLI5TFSqASqCZzICnUPP8AHVc2mbc1emv3YxfcdvOoefUJ5tMSfNXrP1Ra7gpnt6HCexEMaNTYQBjvtKr3qfmyXUa3USi/8OpLmnWX8xm00lyJdD7BWpUfgMVzVKvbc4cfb0Vs1RL4gyWgWaDBqwsJZk4gxZCgsFstsBs0FuQLZTZVyQkRsFyBuRMuS4vMTMQMuU2BcpsULMVmAuC5EDXMFyFOQDmIOcwHMXnAcx1GymKlIBzAlMEKUhUpAymLlMgqpMRKZKlQx51B1ClMVOYEqgmVQtGCnM4DQ0s2kqkvjYiX0mu87apVOF1bd8VOXxZP1yQU+q7uM9hZjxlsIZT1HSHJfQxOpj+B9FWp3DsdyWY2pU/gj+Xqrqicp5da6BspkbFTrI0GPiTEkzIrzuYrYgLYLZckxcmKSTBuC5A5hRuYHMBmKciI85M4rMU5kDXIGUxbkBKQo3jAZzFZgHMgY5gOYtyAcyR/GAOoJdQW6oo5zAlUEyqi5VCBspipzFSmLnUBKqTESmScxMpkhSmJnMqUxM5kgYutaE3zQk+pnH6rfhJv4sV1nSaVqWw9Z/oqnss5zVZbZvyxX/3rKr066MthAY7iGdWPWMY/BZgakz+CT/WKnswM7FvYcvqPjnLCVN+zF11bmsoHOea6Oyr4xJWW8Qq2wwXUDhPYbDInMCLFzqbAI1CR8pCZojqi5Vbki5MW5F1JCXIQbmKzCsxTmKNcgXIXmBzkjHIFzFymLlMkbnBlIS5gyqEjHUFyqC3UAchBjqASqC5TFymSMlMBzFSmLlUJGyqCp1BbmLlMkucxMpFykKciSSkLlItyFsg1+np2wtbzLetpd5p9V4+DJ88+5Gx1mlbCz8sqa+kn3GHqxH3q/PJhS6JbiyluIYT1PG4iMYtyailvbaSXpZ5bqvrvRwsKlGrTqvPiKtZThkaSlbY7tc2+56FjcJCtHLVjGpG97SV1fnOXx2oOCm2405Unz05yt6ndGJyxvGZhtfdH1Py+R81WE4ddrdZt8NpWjV/BVaVTzKkZdjPP8Xwcf7deS8lSCl1r7DUYvUbFx2wVKdkl4EsrfltK2033QZXr06rK4w8aUtK4Xc8XTS5pTnDvRkYbhG0hSdpyhUt4qlKKf0bMU9gSYyNM82wnC7JWVbDRfO6dRx6pJ9pucPwpYGa8JVqO215QUo36Yu/UFamOprrxmI5msp634OrsjiaXRKWR/SsZUaylti1Jc8WpL1oYKyM4OcVnKdQWTXMFzFOYOYkbKYtzAlMW5EhuYMpi5TAciRjkLlMCUxbkKG5gOYEpAuRJbmA5guQDkSE5C5SKcgJMguUhbkRyAbJLbBbKbBuSabWydsOlz1Y9jYOrsbUY+W76xWt8/e6S55yfqj/2ZWgo2ow81BS3BCXIAemNipxLzguRybKnSQiWHRlMFhhYM8MYeJ0XTmrThCfnRjLtNw0A4IsOuSxWpeEn+RUX8Ryj1LYauvwa05cipUh5yjNdx6A4oFo1NDhMPwcUoxanOdRtWurQS6Ft5gJ8HWV3o16tJ+Lc+uNmd5lJYtocA9DaXo/g8VxqXinJt+qafaC9N6XpfhMNGslvcY3b/cl3HfySFSopj3VOHhwhZdlfC1Kb8dpd0kjOoa94Ke+c6fn05W9cbnR1cHFqzSa5mk16jVYrVbC1OVRp9Kiov1qw9ywVDTuGqcivSk+bPFP1PaZOe+1bVz+I57FagYaXJ4yn0TuvVK5r5ajVqbvQxM4cytKPXF9w90GOulMFyOQeC0vS5NVVkvE5Rl7a7wfug0jS/C4bOvG1Ca64todDrpSAcjlqevcVsq0JwfxZJ9TsZlLXDCS3ylDz4S7VcU3TYLkYVLTGHnya1N+TOk/UzIUr7tvRtJCcgGymwXIktsBsjY3AqLrU1Ozi5q+Z2i+ZN817By5ZLfxMdsFs2eLpRcXFKnGq6mEUrWWWUqD4xbHZRU1tS3MuKpOjnUaeVS2OVs+dVqajF7b2dPM2tzu34tnn/wBMyXPJxqGymzYqjHj5Riqbz4mpCnntxUacZPwn5OT05WttzPVGi7vi6UVaeXNxak8SpWhFpOyUo2ll5PhBz+VOOfXlY861untpLyTfZ9htdExtTguaK7DK10wtD/8AO2o0lVjxLunT2VHJKdOLTzX2y8C2VRV732CcArRXQjr0+rOpx7pMFmM8hSZDaeh5yZzG4wvOc2z85WYTnLzgjXIG4vMVmIDbBbBcinIStsrMDmBuQG5AuQNwWwQmwGynIFyEpIBkcgXIkGUUKlSQ1sFskxa2BhJWlGMlzSSfaazEarYWe+jBeWKcPZsbtgsdDk8RqLQfJdSHRJSXWjBnqVVg70q7XNdSj1xZ3DQEojtDhno7SdLk1eMXnqXVNAvS2kKfLo5lz8W+2LO4lAVKkh7k42OuDWypQa6JNdTRkU9bMPLeqkOmKa6mdFWwcZbGk+lJmvr6vYeW+lD0LL2DoxjU9OYaW6rFeSV49pkxrwltjKMuhpmvrao0Huzw6JXXXcwaup9uRVa86PemOpvmCznnoXGU+RVuuZVJrqewHjtIQ3qUl5sJ9m0dROnHfGJcypR7+86PCbkcouNqYmM6kWpOUbrLJLYvL0HW4ZbAqZFyESIZTt0WQhzbnlaLIQEtkIQEFlEIKCyiEJewgkISCUyEJAYBCEvSmCyEEBZRCElAshBCmLkQhIuQuRCCC5CpEIKBIVNEISKaGIhCSEIQU//Z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398" name="AutoShape 14" descr="data:image/jpeg;base64,/9j/4AAQSkZJRgABAQAAAQABAAD/2wCEAAkGBg8PDQ8NDxAPDQ0PDQwMDQ0PDw4PDQwNFBAVFBQQEhIXHCYeFxkjGRISHy8gIycpLCwsFR4xNTAqNSY3LCkBCQoKDgwNFA0PFCocFBgpKS0pKSkpKSkpNSk1KSksNSwpKSkpKSkqKTU1KjUpKSopKS4sKTQ1NSk1LCkpLjU1Nf/AABEIAMIBAwMBIgACEQEDEQH/xAAbAAACAgMBAAAAAAAAAAAAAAACAwABBAUGB//EAE4QAAIBAgIECAcJDgYDAQAAAAABAgMRBBIFBiExBxMyUXGhscEiQWFygZGyFyMkYnODosLRFiUzQkNEY3SCkpOjs9IVNVJThOGU4vAU/8QAGAEBAQEBAQAAAAAAAAAAAAAAAQACAwT/xAAgEQEBAQABBAMBAQAAAAAAAAAAARECAxIxQQQhUWEU/9oADAMBAAIRAxEAPwDI0diJVaWb8ZNpt7n5disY+M0dme1RT50rMfV01TpVZ1q0ZUIV3BKeRqhxsYZZvnjeSla68W+6Dp4hVWnBqSltTTTTXkPNPvw9vyOMnU5ZMn5+fxqp6vOS8F+h7Os2OjcDPiqtOrd7Vkbtu4tp2f7KNxSo2RcafheTLJelpo1Pp5b9tbhdE01tavfnuzOhg4LdFeodGnZINIQUqEeZBcUhuUvKKJ4stUxuUJRHASqRaojlEJIsRKooUqXvsLf6o+rMjMSLyLmTHAqUPCfSwlEJF3QoNgkiXQWZCkykylqS5y86IIol5SuMQLxUFvlFdLQgWUmUTLSVFb6lNdM4rvEy07hVvxFBdNan9pBmZS8prZa0YJb8Vh189S+0RPXLR6/O8N/GpvsYhtK1BStfxNNdKCUdiW+2y+zuNHPXrRq/O6HonfsEy4QdGr86pPozvuIY6BoCSOe90PRz2LEKTs3aNOtLYt72RMepwl6NX5dvopVv7SZx0kkIqI5mfCdo7/cm+ijV+wx6nCfo/wAUqr+al3lqyumaIct7o2B56q+b/wCyxBmmMFUxdCpRpuVaU4+9K98zi7pbdi3dZhaiTVFTp15cVKMrRp1fBknbbvOktV0XKpjLRqU3hq06tDNllnV0o+PLdqMr81+c0UNTqOOSx1Sc6c8SliJ0qShGlCU1dqN03a5nqcZMnG/R+F0+XxuPV4W3l3X26melqEd9WmumcV3mPPWXBx34ij/Eh9ppafB1hEms1dp2us8Fezut0RsOD7AL8SpLpqy7rHPtenWbPXPAr84p+ht9iET1+wC/LX6KdV/VJHUbR6/IX86pWf1hsNT8Avzal6c0u1j2hhVOEnArx1JdFKXfYRPhRwi3Qrv9iC7ZG6jqzgluwuH/AIUH2ofDQ2GW7D0F0UaS7hxOWnwsUFuoVn0umu8RLhaX4uFm/nV3RZ28cHTW6nTXRCK7hkaaW5JegcDgvdRxL5GBk/2qj7IFe6DpOXIwEv4eJl3HoKCSLE89+7DTcuTgWv8Aj4jvkbjCaT0nOlCU6U4VXtnHiWktr2bfJbxnWWCURxSuCx+J0+6klQg+K8HK3DDJ3sr8rbvuY/Eayy/Gy/tYNHpCRaQ4Hm3+Daxy318vz9Jeyifcnp+W/GW/5VVezE9LsWkWJ5p9wemZcrHL/wAnFPuJ7mWkZcrHR/iYmXaenJFocTzD3JMS+VjYfuVZdsglwOTfKxsfRQk+2Z6aQsjOvNFwMx8eMfow6/vGR4GqXjxdT0UYL6x6OymOQa88XA5h/Hiq76IUkGuCDC+PEYl+iivqnfgscg7q4T3IsF462Kf7VFfULXBNgP8AXiX85T/sO4YDHIO6uOp8F2BjdqWJTacXasldPetkSvcu0cvFXfTWf2HYASLIO6uRfBno5fk6r+emaXWzU3BYXBzrUqco1FOlGMnUqSSvNJ7G7bj0SRyXCRO2Atz16K9V33FYpbrzjDaOzwUue/U7EOs1a0ZnwdKVt7q9VWS7iHPFb9u51uV8DivkKvsgarq+j8L+r0+wfrXH4Dif1et7DE6pf5dhfkI9rOXH29FbPKTKMyksaReUmUZYmUQW4ksMyl5RRdiWGZSZSQEgkgspaRJSQUUXlCSFIohWIkEICkESxaRJEiyWLEKIQgwKKZYLFmquCwgWQDJgNlyYtsQtsBstsBsgGTOL4Tp/BKUeevf1U5M7KRw3CdP3vDR56lV/Qt3hfB4+Wy1PoL/D6HlVR+upJ95B+rMcuAwy/QU361fvIZYre60R+BYn9Xr+wzG1PX3twvyX1mZ2ssfgeI/V6/8ATZh6mL724X5OXtyOHH29lbfKTKHYljYLUS7B5SWIF5S8oViWFKsVYOxTJKsWkWixSIJFIJElospFiEsWUWSREZCClEIU2IRsBsu4LZBTYLZbFtiyqTAbJJgNkEbBcinIByEI2cBwmVPCw0eZVZfSgju5M874SKl8RRjzUJv6f/qF8Hj5dfoiGXC4ePNh6C+giD8PC1OC5oRj6lYgObd6xR+C1/kK39Nmv1JX3sw3mTX8yRtNPx+DVvkavsM1uoy+9mG82r/Vkefj7eyt1YlhlirGwBoqwbRVhQLECsSxINimFYEQssoskhaJYhIRZSI2IXcsEsksoq5VxS2wGy2wWxgRsBsjYDZBHICUimwJSEJKQuUipSFSkQG5C5SBchcpkBSmed69SzY+nH9FSj+9KZ3spnn2sjz6VivjYSP0l/cF8KPQIvYQTCexFEzjqNOR94q/JVfYZrNRl97MP0Vf6sjbaZXvNT5Ofss1Won+WUOmsv5kjz8fb1VvbEsHYjRsFNA2GSQLIAsRlsoSpghMFikLKRLkhXJcG5LkBpkuDmKchQ7kzANkzEBXKbBuU5ChNgtgtgtiElIXKRcpCpSJLlIVKRUpC5TIJOQqUipzEymLI5TFSqASqCZzICnUPP8AHVc2mbc1emv3YxfcdvOoefUJ5tMSfNXrP1Ra7gpnt6HCexEMaNTYQBjvtKr3qfmyXUa3USi/8OpLmnWX8xm00lyJdD7BWpUfgMVzVKvbc4cfb0Vs1RL4gyWgWaDBqwsJZk4gxZCgsFstsBs0FuQLZTZVyQkRsFyBuRMuS4vMTMQMuU2BcpsULMVmAuC5EDXMFyFOQDmIOcwHMXnAcx1GymKlIBzAlMEKUhUpAymLlMgqpMRKZKlQx51B1ClMVOYEqgmVQtGCnM4DQ0s2kqkvjYiX0mu87apVOF1bd8VOXxZP1yQU+q7uM9hZjxlsIZT1HSHJfQxOpj+B9FWp3DsdyWY2pU/gj+Xqrqicp5da6BspkbFTrI0GPiTEkzIrzuYrYgLYLZckxcmKSTBuC5A5hRuYHMBmKciI85M4rMU5kDXIGUxbkBKQo3jAZzFZgHMgY5gOYtyAcyR/GAOoJdQW6oo5zAlUEyqi5VCBspipzFSmLnUBKqTESmScxMpkhSmJnMqUxM5kgYutaE3zQk+pnH6rfhJv4sV1nSaVqWw9Z/oqnss5zVZbZvyxX/3rKr066MthAY7iGdWPWMY/BZgakz+CT/WKnswM7FvYcvqPjnLCVN+zF11bmsoHOea6Oyr4xJWW8Qq2wwXUDhPYbDInMCLFzqbAI1CR8pCZojqi5Vbki5MW5F1JCXIQbmKzCsxTmKNcgXIXmBzkjHIFzFymLlMkbnBlIS5gyqEjHUFyqC3UAchBjqASqC5TFymSMlMBzFSmLlUJGyqCp1BbmLlMkucxMpFykKciSSkLlItyFsg1+np2wtbzLetpd5p9V4+DJ88+5Gx1mlbCz8sqa+kn3GHqxH3q/PJhS6JbiyluIYT1PG4iMYtyailvbaSXpZ5bqvrvRwsKlGrTqvPiKtZThkaSlbY7tc2+56FjcJCtHLVjGpG97SV1fnOXx2oOCm2405Unz05yt6ndGJyxvGZhtfdH1Py+R81WE4ddrdZt8NpWjV/BVaVTzKkZdjPP8Xwcf7deS8lSCl1r7DUYvUbFx2wVKdkl4EsrfltK2033QZXr06rK4w8aUtK4Xc8XTS5pTnDvRkYbhG0hSdpyhUt4qlKKf0bMU9gSYyNM82wnC7JWVbDRfO6dRx6pJ9pucPwpYGa8JVqO215QUo36Yu/UFamOprrxmI5msp634OrsjiaXRKWR/SsZUaylti1Jc8WpL1oYKyM4OcVnKdQWTXMFzFOYOYkbKYtzAlMW5EhuYMpi5TAciRjkLlMCUxbkKG5gOYEpAuRJbmA5guQDkSE5C5SKcgJMguUhbkRyAbJLbBbKbBuSabWydsOlz1Y9jYOrsbUY+W76xWt8/e6S55yfqj/2ZWgo2ow81BS3BCXIAemNipxLzguRybKnSQiWHRlMFhhYM8MYeJ0XTmrThCfnRjLtNw0A4IsOuSxWpeEn+RUX8Ryj1LYauvwa05cipUh5yjNdx6A4oFo1NDhMPwcUoxanOdRtWurQS6Ft5gJ8HWV3o16tJ+Lc+uNmd5lJYtocA9DaXo/g8VxqXinJt+qafaC9N6XpfhMNGslvcY3b/cl3HfySFSopj3VOHhwhZdlfC1Kb8dpd0kjOoa94Ke+c6fn05W9cbnR1cHFqzSa5mk16jVYrVbC1OVRp9Kiov1qw9ywVDTuGqcivSk+bPFP1PaZOe+1bVz+I57FagYaXJ4yn0TuvVK5r5ajVqbvQxM4cytKPXF9w90GOulMFyOQeC0vS5NVVkvE5Rl7a7wfug0jS/C4bOvG1Ca64todDrpSAcjlqevcVsq0JwfxZJ9TsZlLXDCS3ylDz4S7VcU3TYLkYVLTGHnya1N+TOk/UzIUr7tvRtJCcgGymwXIktsBsjY3AqLrU1Ozi5q+Z2i+ZN817By5ZLfxMdsFs2eLpRcXFKnGq6mEUrWWWUqD4xbHZRU1tS3MuKpOjnUaeVS2OVs+dVqajF7b2dPM2tzu34tnn/wBMyXPJxqGymzYqjHj5Riqbz4mpCnntxUacZPwn5OT05WttzPVGi7vi6UVaeXNxak8SpWhFpOyUo2ll5PhBz+VOOfXlY861untpLyTfZ9htdExtTguaK7DK10wtD/8AO2o0lVjxLunT2VHJKdOLTzX2y8C2VRV732CcArRXQjr0+rOpx7pMFmM8hSZDaeh5yZzG4wvOc2z85WYTnLzgjXIG4vMVmIDbBbBcinIStsrMDmBuQG5AuQNwWwQmwGynIFyEpIBkcgXIkGUUKlSQ1sFskxa2BhJWlGMlzSSfaazEarYWe+jBeWKcPZsbtgsdDk8RqLQfJdSHRJSXWjBnqVVg70q7XNdSj1xZ3DQEojtDhno7SdLk1eMXnqXVNAvS2kKfLo5lz8W+2LO4lAVKkh7k42OuDWypQa6JNdTRkU9bMPLeqkOmKa6mdFWwcZbGk+lJmvr6vYeW+lD0LL2DoxjU9OYaW6rFeSV49pkxrwltjKMuhpmvrao0Huzw6JXXXcwaup9uRVa86PemOpvmCznnoXGU+RVuuZVJrqewHjtIQ3qUl5sJ9m0dROnHfGJcypR7+86PCbkcouNqYmM6kWpOUbrLJLYvL0HW4ZbAqZFyESIZTt0WQhzbnlaLIQEtkIQEFlEIKCyiEJewgkISCUyEJAYBCEvSmCyEEBZRCElAshBCmLkQhIuQuRCCC5CpEIKBIVNEISKaGIhCSEIQU//Z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0" y="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>
                <a:latin typeface="Comic Sans MS" pitchFamily="66" charset="0"/>
              </a:rPr>
              <a:t>Actualmente se fabrican </a:t>
            </a:r>
            <a:r>
              <a:rPr lang="es-ES" sz="3600" dirty="0" smtClean="0">
                <a:latin typeface="Comic Sans MS" pitchFamily="66" charset="0"/>
              </a:rPr>
              <a:t>de </a:t>
            </a:r>
          </a:p>
          <a:p>
            <a:r>
              <a:rPr lang="es-ES" sz="3600" dirty="0" smtClean="0">
                <a:latin typeface="Comic Sans MS" pitchFamily="66" charset="0"/>
              </a:rPr>
              <a:t>Madera</a:t>
            </a:r>
            <a:r>
              <a:rPr lang="es-ES" sz="3600" dirty="0">
                <a:latin typeface="Comic Sans MS" pitchFamily="66" charset="0"/>
              </a:rPr>
              <a:t>, Madera con un </a:t>
            </a:r>
            <a:endParaRPr lang="es-ES" sz="3600" dirty="0" smtClean="0">
              <a:latin typeface="Comic Sans MS" pitchFamily="66" charset="0"/>
            </a:endParaRPr>
          </a:p>
          <a:p>
            <a:r>
              <a:rPr lang="es-ES" sz="3600" dirty="0" smtClean="0">
                <a:latin typeface="Comic Sans MS" pitchFamily="66" charset="0"/>
              </a:rPr>
              <a:t>recubrimiento </a:t>
            </a:r>
            <a:r>
              <a:rPr lang="es-ES" sz="3600" dirty="0">
                <a:latin typeface="Comic Sans MS" pitchFamily="66" charset="0"/>
              </a:rPr>
              <a:t>metálico </a:t>
            </a:r>
            <a:endParaRPr lang="es-ES" sz="3600" dirty="0" smtClean="0">
              <a:latin typeface="Comic Sans MS" pitchFamily="66" charset="0"/>
            </a:endParaRPr>
          </a:p>
          <a:p>
            <a:r>
              <a:rPr lang="es-ES" sz="3600" dirty="0" smtClean="0">
                <a:latin typeface="Comic Sans MS" pitchFamily="66" charset="0"/>
              </a:rPr>
              <a:t>(</a:t>
            </a:r>
            <a:r>
              <a:rPr lang="es-ES" sz="3600" dirty="0">
                <a:latin typeface="Comic Sans MS" pitchFamily="66" charset="0"/>
              </a:rPr>
              <a:t>Pizarrón Magnético), vidrio </a:t>
            </a:r>
            <a:endParaRPr lang="es-ES" sz="3600" dirty="0" smtClean="0">
              <a:latin typeface="Comic Sans MS" pitchFamily="66" charset="0"/>
            </a:endParaRPr>
          </a:p>
          <a:p>
            <a:r>
              <a:rPr lang="es-ES" sz="3600" dirty="0" smtClean="0">
                <a:latin typeface="Comic Sans MS" pitchFamily="66" charset="0"/>
              </a:rPr>
              <a:t>esmerilado</a:t>
            </a:r>
            <a:r>
              <a:rPr lang="es-ES" sz="3600" dirty="0">
                <a:latin typeface="Comic Sans MS" pitchFamily="66" charset="0"/>
              </a:rPr>
              <a:t>, acrílico, Hojalata, ahulado, melanina, etc.…, </a:t>
            </a:r>
            <a:endParaRPr lang="es-ES" sz="3600" dirty="0" smtClean="0">
              <a:latin typeface="Comic Sans MS" pitchFamily="66" charset="0"/>
            </a:endParaRPr>
          </a:p>
          <a:p>
            <a:r>
              <a:rPr lang="es-ES" sz="3600" dirty="0" smtClean="0">
                <a:latin typeface="Comic Sans MS" pitchFamily="66" charset="0"/>
              </a:rPr>
              <a:t>Hay </a:t>
            </a:r>
            <a:r>
              <a:rPr lang="es-ES" sz="3600" dirty="0">
                <a:latin typeface="Comic Sans MS" pitchFamily="66" charset="0"/>
              </a:rPr>
              <a:t>Superficies de diferentes colores aunque los más usados son: Verde, Negro, Azul y Blanco.</a:t>
            </a:r>
          </a:p>
          <a:p>
            <a:endParaRPr lang="es-ES" sz="3600" dirty="0">
              <a:latin typeface="Comic Sans MS" pitchFamily="66" charset="0"/>
            </a:endParaRPr>
          </a:p>
        </p:txBody>
      </p:sp>
      <p:pic>
        <p:nvPicPr>
          <p:cNvPr id="16404" name="Picture 20" descr="http://www.iite.com.mx/revista/wp-content/uploads/2011/06/fx-77-educatio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0"/>
            <a:ext cx="3131840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addletters.com/pictures/bart-simpson-generator/bart-simpson-generator.php?line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2575" cy="6858000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467544" y="476672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 smtClean="0">
                <a:solidFill>
                  <a:schemeClr val="bg1"/>
                </a:solidFill>
                <a:latin typeface="Comic Sans MS" pitchFamily="66" charset="0"/>
              </a:rPr>
              <a:t>EL PIZARRÓN ES UNA </a:t>
            </a:r>
            <a:r>
              <a:rPr lang="es-ES" sz="2800" b="1" u="sng" dirty="0" smtClean="0">
                <a:solidFill>
                  <a:schemeClr val="bg1"/>
                </a:solidFill>
                <a:latin typeface="Comic Sans MS" pitchFamily="66" charset="0"/>
              </a:rPr>
              <a:t>HERRAMIENTA</a:t>
            </a:r>
            <a:r>
              <a:rPr lang="es-ES" sz="2800" dirty="0" smtClean="0">
                <a:solidFill>
                  <a:schemeClr val="bg1"/>
                </a:solidFill>
                <a:latin typeface="Comic Sans MS" pitchFamily="66" charset="0"/>
              </a:rPr>
              <a:t> EN EL PROCESO DE APROPIACIÓN DE LOS CONOCIMIENTOS A EXPONER.</a:t>
            </a:r>
            <a:endParaRPr lang="es-ES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2249383"/>
            <a:ext cx="84249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funciones Didácticas: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MOTIVACIÓN: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Planteamiento de un problema, presentación de los objetivos.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INFORMACIÓN: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Por medio de esquemas, Diagramas, cuadros sinópticos.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APLICACIÓN: </a:t>
            </a:r>
            <a:r>
              <a:rPr lang="es-E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Planteando ejercicios para </a:t>
            </a:r>
            <a:endParaRPr lang="es-E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resolver</a:t>
            </a:r>
            <a:endParaRPr kumimoji="0" lang="es-E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CONTROL: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 fines de comprobación del aprendizaje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ddletters.com/pictures/bart-simpson-generator/bart-simpson-generator.php?line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2575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79511" y="1268760"/>
            <a:ext cx="896448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Es un recurso de bajo costo, ya sea que se compre o se elabore.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se requiere de mucha habilidad para un hábil y eficiente manejo.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Cualquier tema puede ser tratado en él.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 vasta disponibilidad.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Trazar con rapidez y Precisión contornos 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preestablecidos como: mapas equipos, etc.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Borrar fácilmente.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endParaRPr lang="es-E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55776" y="260648"/>
            <a:ext cx="4031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VENTAJAS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ddletters.com/pictures/bart-simpson-generator/bart-simpson-generator.php?line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2575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79511" y="1700808"/>
            <a:ext cx="89644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Su uso se limita a grupos medianos o pequeños.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Su potencial de visualización es limitado y su naturaleza es estática.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Su poder de estimulación sensorial es reducido. </a:t>
            </a:r>
            <a:endParaRPr lang="es-E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747865" y="260648"/>
            <a:ext cx="56477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LIMITACIONES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9512" y="0"/>
            <a:ext cx="85689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RECOMENDACIONES PARA SU USO</a:t>
            </a:r>
            <a:endParaRPr lang="es-E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1124745"/>
            <a:ext cx="84249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Empezar con el pizarrón limpio.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Distribuir la información por medio de croquis, cuadros sinópticos, etc.…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Prever la proporción de las imágenes y textos.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Determinar los colores que se usarán.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Preparar los materiales auxiliares en caso de que se requieran (Plantillas…).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A medida que crece el grupo, debe crecer el tamaño de la letra; No debe ser menor de 6 cm.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Su colocación debe ser frente al grupo, a una altura tal que el borde inferior éste a la altura de los ojos de las personas del grupo (80-90cm).</a:t>
            </a:r>
          </a:p>
          <a:p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332656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La persona más cercana al pizarrón debe estar colocada a una distancia no menor a dos veces su altura y la persona más alejada debe estar a una distancia equivalente a seis veces su altura.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El pizarrón debe estar siempre bien iluminado. No debe haber brillos en su superficie.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Una clase no será pasiva si un participante (estudiante) realiza un ejercicio en el pizarrón, mientras los demás lo realizan en sus notas (Cuadernos).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El Docente no debe perjudicar la visibilidad del estudiante.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smtClean="0">
                <a:latin typeface="Arial" pitchFamily="34" charset="0"/>
                <a:cs typeface="Arial" pitchFamily="34" charset="0"/>
              </a:rPr>
              <a:t>El docente no debe distraer el auditorio, como jugando con el marcador,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</TotalTime>
  <Words>648</Words>
  <Application>Microsoft Office PowerPoint</Application>
  <PresentationFormat>Presentación en pantalla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Mirador</vt:lpstr>
      <vt:lpstr>WILSON A. GUEVARA 2009180607  INFORMÁTICA EDUCATIVA Y MEDIOS AUDIOVISUALES  USCO 2011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WILSON A. GUEVARA 2009180607  INFORMÁTICA EDUCATIVA Y MEDIOS AUDIOVISUALES  USCO 2011</dc:title>
  <dc:creator>User</dc:creator>
  <cp:lastModifiedBy>User</cp:lastModifiedBy>
  <cp:revision>20</cp:revision>
  <dcterms:created xsi:type="dcterms:W3CDTF">2011-12-01T16:30:31Z</dcterms:created>
  <dcterms:modified xsi:type="dcterms:W3CDTF">2011-12-01T19:20:04Z</dcterms:modified>
</cp:coreProperties>
</file>