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5"/>
  </p:notesMasterIdLst>
  <p:sldIdLst>
    <p:sldId id="268" r:id="rId2"/>
    <p:sldId id="262" r:id="rId3"/>
    <p:sldId id="263" r:id="rId4"/>
    <p:sldId id="264" r:id="rId5"/>
    <p:sldId id="256" r:id="rId6"/>
    <p:sldId id="260" r:id="rId7"/>
    <p:sldId id="257" r:id="rId8"/>
    <p:sldId id="259" r:id="rId9"/>
    <p:sldId id="258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99CC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C842BDD-DDD6-470E-952F-2FD04AE78F1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1CD56E-A1C2-4982-8083-1A036F5776AD}" type="slidenum">
              <a:rPr lang="es-ES"/>
              <a:pPr/>
              <a:t>2</a:t>
            </a:fld>
            <a:endParaRPr lang="es-E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84A7B-099F-4A57-82D9-34FD0F0D0E90}" type="slidenum">
              <a:rPr lang="es-ES"/>
              <a:pPr/>
              <a:t>5</a:t>
            </a:fld>
            <a:endParaRPr lang="es-E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0BD41-F0FE-4274-AE89-EE79FBFED60F}" type="slidenum">
              <a:rPr lang="es-ES"/>
              <a:pPr/>
              <a:t>6</a:t>
            </a:fld>
            <a:endParaRPr lang="es-E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C8F84-B66F-47ED-A08B-9008FD88036C}" type="slidenum">
              <a:rPr lang="es-ES"/>
              <a:pPr/>
              <a:t>7</a:t>
            </a:fld>
            <a:endParaRPr lang="es-E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370181-CCC8-4DEB-8702-89D64CA5E5C5}" type="slidenum">
              <a:rPr lang="es-ES"/>
              <a:pPr/>
              <a:t>8</a:t>
            </a:fld>
            <a:endParaRPr lang="es-E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CD7A50-B54A-4967-BB58-DEE144781648}" type="slidenum">
              <a:rPr lang="es-ES"/>
              <a:pPr/>
              <a:t>9</a:t>
            </a:fld>
            <a:endParaRPr lang="es-E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4ECE2E5-03FC-418E-935C-3C4E04A1A4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0DD9C-4681-4E47-80A6-3D77953BB1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3A54-325F-44A6-A6E4-E9A5FCE6FC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9B0CAE-8C30-4ADE-85B4-1301FD14FC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BCCF-37D4-463A-AF24-E09A3B52CF1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E97DF-7E0F-4073-8CDD-8F7557B1645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3FBE8B-015F-4C3B-AD53-E30FDB93FAC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9F284-1EDA-458B-B775-4F613127D1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D62-1C45-4022-9C50-645F9D763CE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F233F-67FC-4EBF-A12D-A06D3F118C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8F9A0-09FA-428D-A915-59C75465DB3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BD7FD-FB60-42E2-A0BC-F243BB79913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2928934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2Left"/>
              <a:lightRig rig="glow" dir="tl">
                <a:rot lat="0" lon="0" rev="5400000"/>
              </a:lightRig>
            </a:scene3d>
            <a:sp3d extrusionH="57150" contourW="12700">
              <a:bevelT w="25400" h="25400" prst="slop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>
                  <a:solidFill>
                    <a:srgbClr val="0099CC"/>
                  </a:solidFill>
                </a:ln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BIENVENIDOS</a:t>
            </a:r>
            <a:endParaRPr lang="es-ES" sz="5400" b="1" cap="none" spc="0" dirty="0">
              <a:ln w="11430">
                <a:solidFill>
                  <a:srgbClr val="0099CC"/>
                </a:solidFill>
              </a:ln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2 Estrella de 5 puntas"/>
          <p:cNvSpPr/>
          <p:nvPr/>
        </p:nvSpPr>
        <p:spPr>
          <a:xfrm>
            <a:off x="428596" y="1071546"/>
            <a:ext cx="1285884" cy="1214446"/>
          </a:xfrm>
          <a:prstGeom prst="star5">
            <a:avLst/>
          </a:prstGeom>
          <a:solidFill>
            <a:srgbClr val="0000CC"/>
          </a:solidFill>
          <a:ln>
            <a:solidFill>
              <a:srgbClr val="0099CC"/>
            </a:solidFill>
          </a:ln>
          <a:scene3d>
            <a:camera prst="isometricTopUp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5" name="4 Estrella de 5 puntas"/>
          <p:cNvSpPr/>
          <p:nvPr/>
        </p:nvSpPr>
        <p:spPr>
          <a:xfrm>
            <a:off x="7072330" y="1142984"/>
            <a:ext cx="1285884" cy="1214446"/>
          </a:xfrm>
          <a:prstGeom prst="star5">
            <a:avLst/>
          </a:prstGeom>
          <a:solidFill>
            <a:srgbClr val="0000CC"/>
          </a:solidFill>
          <a:ln>
            <a:solidFill>
              <a:srgbClr val="0099CC"/>
            </a:solidFill>
          </a:ln>
          <a:scene3d>
            <a:camera prst="isometricTopUp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strella de 5 puntas"/>
          <p:cNvSpPr/>
          <p:nvPr/>
        </p:nvSpPr>
        <p:spPr>
          <a:xfrm>
            <a:off x="3857620" y="5143512"/>
            <a:ext cx="1285884" cy="1214446"/>
          </a:xfrm>
          <a:prstGeom prst="star5">
            <a:avLst/>
          </a:prstGeom>
          <a:solidFill>
            <a:srgbClr val="0000CC"/>
          </a:solidFill>
          <a:ln>
            <a:solidFill>
              <a:srgbClr val="0099CC"/>
            </a:solidFill>
          </a:ln>
          <a:scene3d>
            <a:camera prst="isometricTopUp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strella de 5 puntas"/>
          <p:cNvSpPr/>
          <p:nvPr/>
        </p:nvSpPr>
        <p:spPr>
          <a:xfrm>
            <a:off x="500034" y="4429132"/>
            <a:ext cx="1285884" cy="1214446"/>
          </a:xfrm>
          <a:prstGeom prst="star5">
            <a:avLst/>
          </a:prstGeom>
          <a:solidFill>
            <a:srgbClr val="0000CC"/>
          </a:solidFill>
          <a:ln>
            <a:solidFill>
              <a:srgbClr val="0099CC"/>
            </a:solidFill>
          </a:ln>
          <a:scene3d>
            <a:camera prst="isometricTopUp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7286644" y="4357694"/>
            <a:ext cx="1285884" cy="1214446"/>
          </a:xfrm>
          <a:prstGeom prst="star5">
            <a:avLst/>
          </a:prstGeom>
          <a:solidFill>
            <a:srgbClr val="0000CC"/>
          </a:solidFill>
          <a:ln>
            <a:solidFill>
              <a:srgbClr val="0099CC"/>
            </a:solidFill>
          </a:ln>
          <a:scene3d>
            <a:camera prst="isometricTopUp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4598996" cy="520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2 Imagen" descr="potenciac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28604"/>
            <a:ext cx="1965799" cy="1785950"/>
          </a:xfrm>
          <a:prstGeom prst="rect">
            <a:avLst/>
          </a:prstGeom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68313" y="1773238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EJERCICIOS PROPUESTOS</a:t>
            </a:r>
            <a:endParaRPr lang="es-ES" sz="20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95288" y="2276475"/>
            <a:ext cx="8424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>
                <a:solidFill>
                  <a:srgbClr val="0000CC"/>
                </a:solidFill>
              </a:rPr>
              <a:t>Con el fin de practicar lo aprendido durante este video, aquí pongo algunos ejercicios que el estudiante deberá realizar para reforzar y aplicar su conocimiento. </a:t>
            </a:r>
            <a:endParaRPr lang="es-ES" b="1" baseline="30000" dirty="0">
              <a:solidFill>
                <a:srgbClr val="0000CC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428596" y="3000372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dirty="0" smtClean="0">
                <a:solidFill>
                  <a:srgbClr val="0099CC"/>
                </a:solidFill>
              </a:rPr>
              <a:t>Resuelva de tal manera que deje expresado los productos siguientes en forma de potencia:</a:t>
            </a:r>
            <a:endParaRPr lang="es-ES" b="1" baseline="30000" dirty="0">
              <a:solidFill>
                <a:srgbClr val="0099CC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28596" y="3429000"/>
            <a:ext cx="233429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>
                <a:solidFill>
                  <a:srgbClr val="0000CC"/>
                </a:solidFill>
              </a:rPr>
              <a:t>8</a:t>
            </a:r>
            <a:r>
              <a:rPr lang="es-ES" dirty="0" smtClean="0">
                <a:solidFill>
                  <a:srgbClr val="0000CC"/>
                </a:solidFill>
              </a:rPr>
              <a:t> * 8 * 8 =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 3*3*3*3*3*3*3 = 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5*5*5*5=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255*255 =</a:t>
            </a:r>
            <a:endParaRPr lang="es-ES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8596" y="4643446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dirty="0" smtClean="0">
                <a:solidFill>
                  <a:srgbClr val="0099CC"/>
                </a:solidFill>
              </a:rPr>
              <a:t>Resuelva las potencias (si es necesario haga uso de una calculadora):</a:t>
            </a:r>
            <a:endParaRPr lang="es-ES" b="1" baseline="30000" dirty="0">
              <a:solidFill>
                <a:srgbClr val="0099CC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71472" y="5214951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5 =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7</a:t>
            </a:r>
            <a:r>
              <a:rPr lang="es-ES" baseline="30000" dirty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 = </a:t>
            </a:r>
            <a:endParaRPr lang="es-ES" dirty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8</a:t>
            </a:r>
            <a:r>
              <a:rPr lang="es-ES" baseline="30000" dirty="0" smtClean="0">
                <a:solidFill>
                  <a:srgbClr val="0000CC"/>
                </a:solidFill>
              </a:rPr>
              <a:t>4 = </a:t>
            </a:r>
            <a:endParaRPr lang="es-ES" dirty="0" smtClean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>
                <a:solidFill>
                  <a:srgbClr val="0000CC"/>
                </a:solidFill>
              </a:rPr>
              <a:t>1</a:t>
            </a:r>
            <a:r>
              <a:rPr lang="es-ES" baseline="30000" dirty="0" smtClean="0">
                <a:solidFill>
                  <a:srgbClr val="0000CC"/>
                </a:solidFill>
              </a:rPr>
              <a:t>7 =  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1785918" y="5214950"/>
            <a:ext cx="11430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4</a:t>
            </a:r>
            <a:r>
              <a:rPr lang="es-ES" baseline="30000" dirty="0">
                <a:solidFill>
                  <a:srgbClr val="0000CC"/>
                </a:solidFill>
              </a:rPr>
              <a:t>0</a:t>
            </a:r>
            <a:r>
              <a:rPr lang="es-ES" baseline="30000" dirty="0" smtClean="0">
                <a:solidFill>
                  <a:srgbClr val="0000CC"/>
                </a:solidFill>
              </a:rPr>
              <a:t>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100</a:t>
            </a:r>
            <a:r>
              <a:rPr lang="es-ES" baseline="30000" dirty="0" smtClean="0">
                <a:solidFill>
                  <a:srgbClr val="0000CC"/>
                </a:solidFill>
              </a:rPr>
              <a:t>2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 smtClean="0">
                <a:solidFill>
                  <a:srgbClr val="0000CC"/>
                </a:solidFill>
              </a:rPr>
              <a:t>-2 = 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>
                <a:solidFill>
                  <a:srgbClr val="0000CC"/>
                </a:solidFill>
              </a:rPr>
              <a:t>1</a:t>
            </a:r>
            <a:r>
              <a:rPr lang="es-ES" baseline="30000" dirty="0" smtClean="0">
                <a:solidFill>
                  <a:srgbClr val="0000CC"/>
                </a:solidFill>
              </a:rPr>
              <a:t> =  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85720" y="214290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dirty="0" smtClean="0">
                <a:solidFill>
                  <a:srgbClr val="0099CC"/>
                </a:solidFill>
              </a:rPr>
              <a:t>Resuelva los productos de potencias y exprese el resultado como potencia:</a:t>
            </a:r>
            <a:endParaRPr lang="es-ES" b="1" baseline="30000" dirty="0">
              <a:solidFill>
                <a:srgbClr val="0099CC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28596" y="785795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2 </a:t>
            </a:r>
            <a:r>
              <a:rPr lang="es-ES" dirty="0" smtClean="0">
                <a:solidFill>
                  <a:srgbClr val="0000CC"/>
                </a:solidFill>
              </a:rPr>
              <a:t>*  3</a:t>
            </a:r>
            <a:r>
              <a:rPr lang="es-ES" baseline="30000" dirty="0" smtClean="0">
                <a:solidFill>
                  <a:srgbClr val="0000CC"/>
                </a:solidFill>
              </a:rPr>
              <a:t>5  =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7</a:t>
            </a:r>
            <a:r>
              <a:rPr lang="es-ES" baseline="30000" dirty="0">
                <a:solidFill>
                  <a:srgbClr val="0000CC"/>
                </a:solidFill>
              </a:rPr>
              <a:t>2</a:t>
            </a:r>
            <a:r>
              <a:rPr lang="es-ES" baseline="30000" dirty="0" smtClean="0">
                <a:solidFill>
                  <a:srgbClr val="0000CC"/>
                </a:solidFill>
              </a:rPr>
              <a:t> </a:t>
            </a:r>
            <a:r>
              <a:rPr lang="es-ES" dirty="0" smtClean="0">
                <a:solidFill>
                  <a:srgbClr val="0000CC"/>
                </a:solidFill>
              </a:rPr>
              <a:t>* 7</a:t>
            </a:r>
            <a:r>
              <a:rPr lang="es-ES" baseline="30000" dirty="0" smtClean="0">
                <a:solidFill>
                  <a:srgbClr val="0000CC"/>
                </a:solidFill>
              </a:rPr>
              <a:t>3 = </a:t>
            </a:r>
            <a:endParaRPr lang="es-ES" dirty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8</a:t>
            </a:r>
            <a:r>
              <a:rPr lang="es-ES" baseline="30000" dirty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  * </a:t>
            </a:r>
            <a:r>
              <a:rPr lang="es-ES" dirty="0" smtClean="0">
                <a:solidFill>
                  <a:srgbClr val="0000CC"/>
                </a:solidFill>
              </a:rPr>
              <a:t>8</a:t>
            </a:r>
            <a:r>
              <a:rPr lang="es-ES" baseline="30000" dirty="0" smtClean="0">
                <a:solidFill>
                  <a:srgbClr val="0000CC"/>
                </a:solidFill>
              </a:rPr>
              <a:t>4 = </a:t>
            </a:r>
            <a:endParaRPr lang="es-ES" dirty="0" smtClean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1</a:t>
            </a:r>
            <a:r>
              <a:rPr lang="es-ES" baseline="30000" dirty="0">
                <a:solidFill>
                  <a:srgbClr val="0000CC"/>
                </a:solidFill>
              </a:rPr>
              <a:t>4</a:t>
            </a:r>
            <a:r>
              <a:rPr lang="es-ES" baseline="30000" dirty="0" smtClean="0">
                <a:solidFill>
                  <a:srgbClr val="0000CC"/>
                </a:solidFill>
              </a:rPr>
              <a:t>  * </a:t>
            </a:r>
            <a:r>
              <a:rPr lang="es-ES" dirty="0" smtClean="0">
                <a:solidFill>
                  <a:srgbClr val="0000CC"/>
                </a:solidFill>
              </a:rPr>
              <a:t>1</a:t>
            </a:r>
            <a:r>
              <a:rPr lang="es-ES" baseline="30000" dirty="0" smtClean="0">
                <a:solidFill>
                  <a:srgbClr val="0000CC"/>
                </a:solidFill>
              </a:rPr>
              <a:t>7 =  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929058" y="785794"/>
            <a:ext cx="2428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4</a:t>
            </a:r>
            <a:r>
              <a:rPr lang="es-ES" baseline="30000" dirty="0">
                <a:solidFill>
                  <a:srgbClr val="0000CC"/>
                </a:solidFill>
              </a:rPr>
              <a:t>1</a:t>
            </a:r>
            <a:r>
              <a:rPr lang="es-ES" baseline="30000" dirty="0" smtClean="0">
                <a:solidFill>
                  <a:srgbClr val="0000CC"/>
                </a:solidFill>
              </a:rPr>
              <a:t> * </a:t>
            </a:r>
            <a:r>
              <a:rPr lang="es-ES" dirty="0" smtClean="0">
                <a:solidFill>
                  <a:srgbClr val="0000CC"/>
                </a:solidFill>
              </a:rPr>
              <a:t>4</a:t>
            </a:r>
            <a:r>
              <a:rPr lang="es-ES" baseline="30000" dirty="0" smtClean="0">
                <a:solidFill>
                  <a:srgbClr val="0000CC"/>
                </a:solidFill>
              </a:rPr>
              <a:t>0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100</a:t>
            </a:r>
            <a:r>
              <a:rPr lang="es-ES" baseline="30000" dirty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  * </a:t>
            </a:r>
            <a:r>
              <a:rPr lang="es-ES" dirty="0" smtClean="0">
                <a:solidFill>
                  <a:srgbClr val="0000CC"/>
                </a:solidFill>
              </a:rPr>
              <a:t>100</a:t>
            </a:r>
            <a:r>
              <a:rPr lang="es-ES" baseline="30000" dirty="0" smtClean="0">
                <a:solidFill>
                  <a:srgbClr val="0000CC"/>
                </a:solidFill>
              </a:rPr>
              <a:t>2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 smtClean="0">
                <a:solidFill>
                  <a:srgbClr val="0000CC"/>
                </a:solidFill>
              </a:rPr>
              <a:t>8  * </a:t>
            </a: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 smtClean="0">
                <a:solidFill>
                  <a:srgbClr val="0000CC"/>
                </a:solidFill>
              </a:rPr>
              <a:t>2 = 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>
                <a:solidFill>
                  <a:srgbClr val="0000CC"/>
                </a:solidFill>
              </a:rPr>
              <a:t>4</a:t>
            </a:r>
            <a:r>
              <a:rPr lang="es-ES" baseline="30000" dirty="0" smtClean="0">
                <a:solidFill>
                  <a:srgbClr val="0000CC"/>
                </a:solidFill>
              </a:rPr>
              <a:t>  * </a:t>
            </a:r>
            <a:r>
              <a:rPr lang="es-ES" dirty="0" smtClean="0">
                <a:solidFill>
                  <a:srgbClr val="0000CC"/>
                </a:solidFill>
              </a:rPr>
              <a:t>25</a:t>
            </a:r>
            <a:r>
              <a:rPr lang="es-ES" baseline="30000" dirty="0" smtClean="0">
                <a:solidFill>
                  <a:srgbClr val="0000CC"/>
                </a:solidFill>
              </a:rPr>
              <a:t>1 =  </a:t>
            </a:r>
            <a:endParaRPr lang="es-ES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57158" y="3000372"/>
            <a:ext cx="8424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dirty="0" smtClean="0">
                <a:solidFill>
                  <a:srgbClr val="0099CC"/>
                </a:solidFill>
              </a:rPr>
              <a:t>Resuelva los cocientes de las potencias  y exprese el resultado como potencia:</a:t>
            </a:r>
            <a:endParaRPr lang="es-ES" b="1" baseline="30000" dirty="0">
              <a:solidFill>
                <a:srgbClr val="0099CC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00034" y="3571877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>
                <a:solidFill>
                  <a:srgbClr val="0000CC"/>
                </a:solidFill>
              </a:rPr>
              <a:t>3</a:t>
            </a:r>
            <a:r>
              <a:rPr lang="es-ES" baseline="30000" dirty="0" smtClean="0">
                <a:solidFill>
                  <a:srgbClr val="0000CC"/>
                </a:solidFill>
              </a:rPr>
              <a:t>4 </a:t>
            </a:r>
            <a:r>
              <a:rPr lang="es-ES" dirty="0" smtClean="0">
                <a:solidFill>
                  <a:srgbClr val="0000CC"/>
                </a:solidFill>
              </a:rPr>
              <a:t>/3</a:t>
            </a:r>
            <a:r>
              <a:rPr lang="es-ES" baseline="30000" dirty="0">
                <a:solidFill>
                  <a:srgbClr val="0000CC"/>
                </a:solidFill>
              </a:rPr>
              <a:t>2</a:t>
            </a:r>
            <a:r>
              <a:rPr lang="es-ES" baseline="30000" dirty="0" smtClean="0">
                <a:solidFill>
                  <a:srgbClr val="0000CC"/>
                </a:solidFill>
              </a:rPr>
              <a:t>  =</a:t>
            </a:r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7</a:t>
            </a:r>
            <a:r>
              <a:rPr lang="es-ES" baseline="30000" dirty="0">
                <a:solidFill>
                  <a:srgbClr val="0000CC"/>
                </a:solidFill>
              </a:rPr>
              <a:t>7</a:t>
            </a:r>
            <a:r>
              <a:rPr lang="es-ES" baseline="30000" dirty="0" smtClean="0">
                <a:solidFill>
                  <a:srgbClr val="0000CC"/>
                </a:solidFill>
              </a:rPr>
              <a:t> </a:t>
            </a:r>
            <a:r>
              <a:rPr lang="es-ES" dirty="0" smtClean="0">
                <a:solidFill>
                  <a:srgbClr val="0000CC"/>
                </a:solidFill>
              </a:rPr>
              <a:t>/7</a:t>
            </a:r>
            <a:r>
              <a:rPr lang="es-ES" baseline="30000" dirty="0" smtClean="0">
                <a:solidFill>
                  <a:srgbClr val="0000CC"/>
                </a:solidFill>
              </a:rPr>
              <a:t>3  = </a:t>
            </a:r>
            <a:endParaRPr lang="es-ES" dirty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8</a:t>
            </a:r>
            <a:r>
              <a:rPr lang="es-ES" baseline="30000" dirty="0" smtClean="0">
                <a:solidFill>
                  <a:srgbClr val="0000CC"/>
                </a:solidFill>
              </a:rPr>
              <a:t>10 </a:t>
            </a:r>
            <a:r>
              <a:rPr lang="es-ES" dirty="0" smtClean="0">
                <a:solidFill>
                  <a:srgbClr val="0000CC"/>
                </a:solidFill>
              </a:rPr>
              <a:t>/8</a:t>
            </a:r>
            <a:r>
              <a:rPr lang="es-ES" baseline="30000" dirty="0" smtClean="0">
                <a:solidFill>
                  <a:srgbClr val="0000CC"/>
                </a:solidFill>
              </a:rPr>
              <a:t>4  = </a:t>
            </a:r>
            <a:endParaRPr lang="es-ES" dirty="0" smtClean="0"/>
          </a:p>
          <a:p>
            <a:pPr marL="342900" indent="-342900">
              <a:buClr>
                <a:srgbClr val="0099CC"/>
              </a:buClr>
              <a:buFont typeface="+mj-lt"/>
              <a:buAutoNum type="arabicPeriod"/>
            </a:pPr>
            <a:r>
              <a:rPr lang="es-ES" dirty="0" smtClean="0">
                <a:solidFill>
                  <a:srgbClr val="0000CC"/>
                </a:solidFill>
              </a:rPr>
              <a:t>1</a:t>
            </a:r>
            <a:r>
              <a:rPr lang="es-ES" baseline="30000" dirty="0" smtClean="0">
                <a:solidFill>
                  <a:srgbClr val="0000CC"/>
                </a:solidFill>
              </a:rPr>
              <a:t>25 </a:t>
            </a:r>
            <a:r>
              <a:rPr lang="es-ES" dirty="0" smtClean="0">
                <a:solidFill>
                  <a:srgbClr val="0000CC"/>
                </a:solidFill>
              </a:rPr>
              <a:t>/1</a:t>
            </a:r>
            <a:r>
              <a:rPr lang="es-ES" baseline="30000" dirty="0" smtClean="0">
                <a:solidFill>
                  <a:srgbClr val="0000CC"/>
                </a:solidFill>
              </a:rPr>
              <a:t>7  = 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000496" y="3571876"/>
            <a:ext cx="25003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5</a:t>
            </a:r>
            <a:r>
              <a:rPr lang="es-ES" baseline="30000" dirty="0" smtClean="0">
                <a:solidFill>
                  <a:srgbClr val="0000CC"/>
                </a:solidFill>
              </a:rPr>
              <a:t>3 </a:t>
            </a:r>
            <a:r>
              <a:rPr lang="es-ES" dirty="0" smtClean="0">
                <a:solidFill>
                  <a:srgbClr val="0000CC"/>
                </a:solidFill>
              </a:rPr>
              <a:t>/5</a:t>
            </a:r>
            <a:r>
              <a:rPr lang="es-ES" baseline="30000" dirty="0" smtClean="0">
                <a:solidFill>
                  <a:srgbClr val="0000CC"/>
                </a:solidFill>
              </a:rPr>
              <a:t>0 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10</a:t>
            </a:r>
            <a:r>
              <a:rPr lang="es-ES" baseline="30000" dirty="0" smtClean="0">
                <a:solidFill>
                  <a:srgbClr val="0000CC"/>
                </a:solidFill>
              </a:rPr>
              <a:t>20 </a:t>
            </a:r>
            <a:r>
              <a:rPr lang="es-ES" dirty="0" smtClean="0">
                <a:solidFill>
                  <a:srgbClr val="0000CC"/>
                </a:solidFill>
              </a:rPr>
              <a:t>/10</a:t>
            </a:r>
            <a:r>
              <a:rPr lang="es-ES" baseline="30000" dirty="0" smtClean="0">
                <a:solidFill>
                  <a:srgbClr val="0000CC"/>
                </a:solidFill>
              </a:rPr>
              <a:t>18  =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30</a:t>
            </a:r>
            <a:r>
              <a:rPr lang="es-ES" baseline="30000" dirty="0" smtClean="0">
                <a:solidFill>
                  <a:srgbClr val="0000CC"/>
                </a:solidFill>
              </a:rPr>
              <a:t>12 </a:t>
            </a:r>
            <a:r>
              <a:rPr lang="es-ES" dirty="0" smtClean="0">
                <a:solidFill>
                  <a:srgbClr val="0000CC"/>
                </a:solidFill>
              </a:rPr>
              <a:t>/30</a:t>
            </a:r>
            <a:r>
              <a:rPr lang="es-ES" baseline="30000" dirty="0" smtClean="0">
                <a:solidFill>
                  <a:srgbClr val="0000CC"/>
                </a:solidFill>
              </a:rPr>
              <a:t>10  = </a:t>
            </a:r>
          </a:p>
          <a:p>
            <a:pPr marL="342900" indent="-342900">
              <a:buClr>
                <a:srgbClr val="0099CC"/>
              </a:buClr>
              <a:buAutoNum type="arabicPeriod" startAt="5"/>
            </a:pPr>
            <a:r>
              <a:rPr lang="es-ES" dirty="0" smtClean="0">
                <a:solidFill>
                  <a:srgbClr val="0000CC"/>
                </a:solidFill>
              </a:rPr>
              <a:t>21</a:t>
            </a:r>
            <a:r>
              <a:rPr lang="es-ES" baseline="30000" dirty="0">
                <a:solidFill>
                  <a:srgbClr val="0000CC"/>
                </a:solidFill>
              </a:rPr>
              <a:t>8</a:t>
            </a:r>
            <a:r>
              <a:rPr lang="es-ES" baseline="30000" dirty="0" smtClean="0">
                <a:solidFill>
                  <a:srgbClr val="0000CC"/>
                </a:solidFill>
              </a:rPr>
              <a:t> </a:t>
            </a:r>
            <a:r>
              <a:rPr lang="es-ES" dirty="0" smtClean="0">
                <a:solidFill>
                  <a:srgbClr val="0000CC"/>
                </a:solidFill>
              </a:rPr>
              <a:t>/21</a:t>
            </a:r>
            <a:r>
              <a:rPr lang="es-ES" baseline="30000" dirty="0">
                <a:solidFill>
                  <a:srgbClr val="0000CC"/>
                </a:solidFill>
              </a:rPr>
              <a:t>2</a:t>
            </a:r>
            <a:r>
              <a:rPr lang="es-ES" baseline="30000" dirty="0" smtClean="0">
                <a:solidFill>
                  <a:srgbClr val="0000CC"/>
                </a:solidFill>
              </a:rPr>
              <a:t>  =  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1142984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/>
              <a:t>Para mas información, Ingrese en </a:t>
            </a:r>
            <a:r>
              <a:rPr lang="es-ES" sz="4000" u="sng" dirty="0" smtClean="0">
                <a:solidFill>
                  <a:srgbClr val="0000CC"/>
                </a:solidFill>
              </a:rPr>
              <a:t>denian16.jimdo.com  </a:t>
            </a:r>
            <a:r>
              <a:rPr lang="es-ES" sz="4000" dirty="0" smtClean="0"/>
              <a:t>donde podrán encontrar  mas videos explicativos, y diferentes temas interesantes…</a:t>
            </a:r>
          </a:p>
          <a:p>
            <a:endParaRPr lang="es-ES" sz="4000" dirty="0" smtClean="0"/>
          </a:p>
          <a:p>
            <a:endParaRPr lang="es-ES" sz="4000" dirty="0" smtClean="0"/>
          </a:p>
          <a:p>
            <a:r>
              <a:rPr lang="es-ES" sz="4000" dirty="0" smtClean="0"/>
              <a:t>Los esperamos !!!  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40" y="2071678"/>
            <a:ext cx="85725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800" dirty="0" smtClean="0">
                <a:solidFill>
                  <a:srgbClr val="0000CC"/>
                </a:solidFill>
              </a:rPr>
              <a:t>GRACIAS</a:t>
            </a:r>
            <a:endParaRPr lang="es-ES" sz="138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571472" y="357166"/>
            <a:ext cx="5572164" cy="7877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600" b="1" kern="1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b="1" kern="10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9" name="8 Imagen" descr="potenciac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42852"/>
            <a:ext cx="2376025" cy="2158644"/>
          </a:xfrm>
          <a:prstGeom prst="rect">
            <a:avLst/>
          </a:prstGeom>
        </p:spPr>
      </p:pic>
      <p:sp>
        <p:nvSpPr>
          <p:cNvPr id="10" name="2 Subtítulo"/>
          <p:cNvSpPr txBox="1">
            <a:spLocks/>
          </p:cNvSpPr>
          <p:nvPr/>
        </p:nvSpPr>
        <p:spPr>
          <a:xfrm>
            <a:off x="214282" y="1428736"/>
            <a:ext cx="7143800" cy="5214974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kumimoji="0" lang="es-ES" sz="2700" b="1" i="0" u="none" strike="noStrike" kern="1200" normalizeH="0" baseline="0" noProof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Informática y Medios Audiovisuales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" sz="2700" b="1" i="0" u="none" strike="noStrike" kern="1200" normalizeH="0" baseline="0" noProof="0" dirty="0" smtClean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ELKIN ALEJANDRO OSORIO  AMAYA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Cod</a:t>
            </a: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 2008172233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Licenciatura en Matemáticas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s-ES" sz="2700" b="1" i="0" u="none" strike="noStrike" kern="1200" normalizeH="0" baseline="0" noProof="0" dirty="0" smtClean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Universidad </a:t>
            </a:r>
            <a:r>
              <a:rPr kumimoji="0" lang="es-ES" sz="2700" b="1" i="0" u="none" strike="noStrike" kern="1200" normalizeH="0" baseline="0" noProof="0" dirty="0" err="1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Surcolombiana</a:t>
            </a:r>
            <a:endParaRPr kumimoji="0" lang="es-ES" sz="2700" b="1" i="0" u="none" strike="noStrike" kern="1200" normalizeH="0" baseline="0" noProof="0" dirty="0" smtClean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Neiva-Huila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s-ES" sz="2700" b="1" i="0" u="none" strike="noStrike" kern="1200" normalizeH="0" baseline="0" noProof="0" dirty="0" smtClean="0">
                <a:ln w="11430"/>
                <a:solidFill>
                  <a:srgbClr val="0000CC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2011</a:t>
            </a:r>
            <a:endParaRPr kumimoji="0" lang="es-ES" sz="2700" b="1" i="0" u="none" strike="noStrike" kern="1200" normalizeH="0" baseline="0" noProof="0" dirty="0">
              <a:ln w="11430"/>
              <a:solidFill>
                <a:srgbClr val="0000CC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500034" y="2285992"/>
            <a:ext cx="8229600" cy="2000264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</a:pPr>
            <a:endParaRPr kumimoji="0" lang="es-ES" sz="3200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cs typeface="Times New Roman" pitchFamily="18" charset="0"/>
            </a:endParaRP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</a:pPr>
            <a:r>
              <a:rPr kumimoji="0" lang="es-ES" i="0" u="none" strike="noStrike" kern="1200" cap="none" spc="0" normalizeH="0" baseline="0" noProof="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   </a:t>
            </a:r>
            <a:r>
              <a:rPr kumimoji="0" lang="es-ES" sz="2400" i="0" u="none" strike="noStrike" kern="1200" cap="none" spc="0" normalizeH="0" baseline="0" noProof="0" dirty="0" smtClean="0">
                <a:ln w="1143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Times New Roman" pitchFamily="18" charset="0"/>
              </a:rPr>
              <a:t>El producto de factores iguales puede representarse mediante una forma corta llamada potencia. La potenciación es una multiplicación abreviada de factores iguales.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s-ES" sz="3200" b="1" i="0" u="none" strike="noStrike" kern="1200" cap="none" spc="0" normalizeH="0" baseline="0" noProof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4670434" cy="5921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" name="4 Imagen" descr="potenciac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00042"/>
            <a:ext cx="1729904" cy="1571636"/>
          </a:xfrm>
          <a:prstGeom prst="rect">
            <a:avLst/>
          </a:prstGeom>
        </p:spPr>
      </p:pic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 txBox="1">
            <a:spLocks/>
          </p:cNvSpPr>
          <p:nvPr/>
        </p:nvSpPr>
        <p:spPr>
          <a:xfrm>
            <a:off x="992264" y="555696"/>
            <a:ext cx="7294512" cy="27304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= 4 x 4 = 16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 = 5 x 5 x 5 = 125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 = 6 x 6 x 6 x 6 = 1296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s-E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= A  x A  x … x A  = …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714480" y="357166"/>
            <a:ext cx="36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00CC"/>
                </a:solidFill>
              </a:rPr>
              <a:t>2</a:t>
            </a:r>
            <a:endParaRPr lang="es-ES" sz="2800" dirty="0">
              <a:solidFill>
                <a:srgbClr val="0000CC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714480" y="1357298"/>
            <a:ext cx="36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00CC"/>
                </a:solidFill>
              </a:rPr>
              <a:t>3</a:t>
            </a:r>
            <a:endParaRPr lang="es-ES" sz="2800" dirty="0">
              <a:solidFill>
                <a:srgbClr val="0000CC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14480" y="2143116"/>
            <a:ext cx="36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00CC"/>
                </a:solidFill>
              </a:rPr>
              <a:t>4</a:t>
            </a:r>
            <a:endParaRPr lang="es-ES" sz="2800" dirty="0">
              <a:solidFill>
                <a:srgbClr val="0000CC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43042" y="4786322"/>
            <a:ext cx="36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0000CC"/>
                </a:solidFill>
              </a:rPr>
              <a:t>n</a:t>
            </a:r>
            <a:endParaRPr lang="es-ES" sz="2800" dirty="0">
              <a:solidFill>
                <a:srgbClr val="0000CC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429388" y="5357826"/>
            <a:ext cx="36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n</a:t>
            </a:r>
            <a:endParaRPr lang="es-ES" sz="2400" dirty="0">
              <a:solidFill>
                <a:srgbClr val="0000CC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488" y="5357826"/>
            <a:ext cx="36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1</a:t>
            </a:r>
            <a:endParaRPr lang="es-ES" sz="2400" dirty="0">
              <a:solidFill>
                <a:srgbClr val="0000CC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000496" y="5286388"/>
            <a:ext cx="360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2</a:t>
            </a:r>
            <a:endParaRPr lang="es-ES" sz="2400" dirty="0">
              <a:solidFill>
                <a:srgbClr val="0000CC"/>
              </a:solidFill>
            </a:endParaRPr>
          </a:p>
        </p:txBody>
      </p:sp>
      <p:sp>
        <p:nvSpPr>
          <p:cNvPr id="10" name="Text Box 32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4670434" cy="5921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468313" y="1916113"/>
            <a:ext cx="84248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endParaRPr lang="es-VE" dirty="0"/>
          </a:p>
          <a:p>
            <a:pPr algn="just"/>
            <a:r>
              <a:rPr lang="es-ES" dirty="0">
                <a:solidFill>
                  <a:srgbClr val="0000CC"/>
                </a:solidFill>
              </a:rPr>
              <a:t>Una </a:t>
            </a:r>
            <a:r>
              <a:rPr lang="es-ES" b="1" dirty="0">
                <a:solidFill>
                  <a:srgbClr val="0000CC"/>
                </a:solidFill>
              </a:rPr>
              <a:t>potencia </a:t>
            </a:r>
            <a:r>
              <a:rPr lang="es-ES" dirty="0">
                <a:solidFill>
                  <a:srgbClr val="0000CC"/>
                </a:solidFill>
              </a:rPr>
              <a:t>es el resultado de multiplicar un número por sí mismo varias veces. El número que multiplicamos se llama </a:t>
            </a:r>
            <a:r>
              <a:rPr lang="es-ES" b="1" dirty="0">
                <a:solidFill>
                  <a:srgbClr val="0000CC"/>
                </a:solidFill>
              </a:rPr>
              <a:t>base</a:t>
            </a:r>
            <a:r>
              <a:rPr lang="es-ES" dirty="0">
                <a:solidFill>
                  <a:srgbClr val="0000CC"/>
                </a:solidFill>
              </a:rPr>
              <a:t>, el número de veces que multiplicamos la base se llama </a:t>
            </a:r>
            <a:r>
              <a:rPr lang="es-ES" b="1" dirty="0">
                <a:solidFill>
                  <a:srgbClr val="0000CC"/>
                </a:solidFill>
              </a:rPr>
              <a:t>exponente</a:t>
            </a:r>
            <a:r>
              <a:rPr lang="es-ES" dirty="0">
                <a:solidFill>
                  <a:srgbClr val="0000CC"/>
                </a:solidFill>
              </a:rPr>
              <a:t> </a:t>
            </a:r>
          </a:p>
          <a:p>
            <a:pPr algn="just"/>
            <a:r>
              <a:rPr lang="es-ES" dirty="0">
                <a:solidFill>
                  <a:srgbClr val="0000CC"/>
                </a:solidFill>
              </a:rPr>
              <a:t>En muchas situaciones hay que multiplicar un número por sí mismo varias veces. </a:t>
            </a:r>
            <a:endParaRPr lang="es-VE" dirty="0">
              <a:solidFill>
                <a:srgbClr val="0000CC"/>
              </a:solidFill>
            </a:endParaRPr>
          </a:p>
        </p:txBody>
      </p: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4211638" y="3500438"/>
            <a:ext cx="3529012" cy="2160587"/>
            <a:chOff x="2653" y="2205"/>
            <a:chExt cx="2223" cy="1361"/>
          </a:xfrm>
        </p:grpSpPr>
        <p:sp>
          <p:nvSpPr>
            <p:cNvPr id="2068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2925" y="2387"/>
              <a:ext cx="108" cy="22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20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=</a:t>
              </a:r>
            </a:p>
          </p:txBody>
        </p:sp>
        <p:sp>
          <p:nvSpPr>
            <p:cNvPr id="2069" name="WordArt 21"/>
            <p:cNvSpPr>
              <a:spLocks noChangeArrowheads="1" noChangeShapeType="1" noTextEdit="1"/>
            </p:cNvSpPr>
            <p:nvPr/>
          </p:nvSpPr>
          <p:spPr bwMode="auto">
            <a:xfrm>
              <a:off x="3333" y="2387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207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3605" y="2251"/>
              <a:ext cx="96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4</a:t>
              </a:r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3243" y="2886"/>
              <a:ext cx="5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000" b="1" dirty="0">
                  <a:solidFill>
                    <a:srgbClr val="0099CC"/>
                  </a:solidFill>
                </a:rPr>
                <a:t>base</a:t>
              </a:r>
            </a:p>
          </p:txBody>
        </p:sp>
        <p:sp>
          <p:nvSpPr>
            <p:cNvPr id="2073" name="Text Box 25"/>
            <p:cNvSpPr txBox="1">
              <a:spLocks noChangeArrowheads="1"/>
            </p:cNvSpPr>
            <p:nvPr/>
          </p:nvSpPr>
          <p:spPr bwMode="auto">
            <a:xfrm>
              <a:off x="3787" y="2205"/>
              <a:ext cx="10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2000" b="1" dirty="0">
                  <a:solidFill>
                    <a:srgbClr val="0099CC"/>
                  </a:solidFill>
                </a:rPr>
                <a:t>exponente</a:t>
              </a:r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 flipH="1">
              <a:off x="2653" y="2886"/>
              <a:ext cx="681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077" name="Group 29"/>
          <p:cNvGrpSpPr>
            <a:grpSpLocks/>
          </p:cNvGrpSpPr>
          <p:nvPr/>
        </p:nvGrpSpPr>
        <p:grpSpPr bwMode="auto">
          <a:xfrm>
            <a:off x="1762125" y="3717925"/>
            <a:ext cx="2881313" cy="2663825"/>
            <a:chOff x="1110" y="2342"/>
            <a:chExt cx="1815" cy="1678"/>
          </a:xfrm>
        </p:grpSpPr>
        <p:sp>
          <p:nvSpPr>
            <p:cNvPr id="2058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110" y="234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2059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1609" y="234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2060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062" y="234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2061" name="WordArt 13"/>
            <p:cNvSpPr>
              <a:spLocks noChangeArrowheads="1" noChangeShapeType="1" noTextEdit="1"/>
            </p:cNvSpPr>
            <p:nvPr/>
          </p:nvSpPr>
          <p:spPr bwMode="auto">
            <a:xfrm>
              <a:off x="2516" y="2342"/>
              <a:ext cx="19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2</a:t>
              </a:r>
            </a:p>
          </p:txBody>
        </p:sp>
        <p:sp>
          <p:nvSpPr>
            <p:cNvPr id="2062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1427" y="2524"/>
              <a:ext cx="78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*</a:t>
              </a:r>
            </a:p>
          </p:txBody>
        </p:sp>
        <p:sp>
          <p:nvSpPr>
            <p:cNvPr id="2064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1926" y="2524"/>
              <a:ext cx="78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*</a:t>
              </a:r>
            </a:p>
          </p:txBody>
        </p:sp>
        <p:sp>
          <p:nvSpPr>
            <p:cNvPr id="206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2334" y="2524"/>
              <a:ext cx="78" cy="1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*</a:t>
              </a:r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>
              <a:off x="1837" y="2976"/>
              <a:ext cx="816" cy="5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2076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2381" y="3612"/>
              <a:ext cx="54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3600" kern="10" dirty="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000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16</a:t>
              </a:r>
            </a:p>
          </p:txBody>
        </p:sp>
      </p:grp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  <p:pic>
        <p:nvPicPr>
          <p:cNvPr id="26" name="25 Imagen" descr="potenciac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500042"/>
            <a:ext cx="172990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5027624" cy="5921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84213" y="1989138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VE" sz="2000">
                <a:solidFill>
                  <a:srgbClr val="0000CC"/>
                </a:solidFill>
              </a:rPr>
              <a:t>Cuando tenemos un exponente negativo hay que INVERTIR LA BASE para pasar a exponente positivo: a </a:t>
            </a:r>
            <a:r>
              <a:rPr lang="es-VE" sz="2000" baseline="30000">
                <a:solidFill>
                  <a:srgbClr val="0000CC"/>
                </a:solidFill>
              </a:rPr>
              <a:t>–n</a:t>
            </a:r>
            <a:r>
              <a:rPr lang="es-VE" sz="2000">
                <a:solidFill>
                  <a:srgbClr val="0000CC"/>
                </a:solidFill>
              </a:rPr>
              <a:t> = 1 / a</a:t>
            </a:r>
            <a:r>
              <a:rPr lang="es-VE" sz="2000" baseline="30000">
                <a:solidFill>
                  <a:srgbClr val="0000CC"/>
                </a:solidFill>
              </a:rPr>
              <a:t>n</a:t>
            </a:r>
            <a:endParaRPr lang="es-ES" sz="2000" baseline="30000">
              <a:solidFill>
                <a:srgbClr val="0000CC"/>
              </a:solidFill>
            </a:endParaRPr>
          </a:p>
        </p:txBody>
      </p:sp>
      <p:sp>
        <p:nvSpPr>
          <p:cNvPr id="20489" name="WordArt 9"/>
          <p:cNvSpPr>
            <a:spLocks noChangeArrowheads="1" noChangeShapeType="1" noTextEdit="1"/>
          </p:cNvSpPr>
          <p:nvPr/>
        </p:nvSpPr>
        <p:spPr bwMode="auto">
          <a:xfrm>
            <a:off x="2771775" y="3427413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20490" name="WordArt 10"/>
          <p:cNvSpPr>
            <a:spLocks noChangeArrowheads="1" noChangeShapeType="1" noTextEdit="1"/>
          </p:cNvSpPr>
          <p:nvPr/>
        </p:nvSpPr>
        <p:spPr bwMode="auto">
          <a:xfrm>
            <a:off x="3276600" y="3067050"/>
            <a:ext cx="215900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-3</a:t>
            </a:r>
          </a:p>
        </p:txBody>
      </p:sp>
      <p:sp>
        <p:nvSpPr>
          <p:cNvPr id="20491" name="WordArt 11"/>
          <p:cNvSpPr>
            <a:spLocks noChangeArrowheads="1" noChangeShapeType="1" noTextEdit="1"/>
          </p:cNvSpPr>
          <p:nvPr/>
        </p:nvSpPr>
        <p:spPr bwMode="auto">
          <a:xfrm>
            <a:off x="4427538" y="3427413"/>
            <a:ext cx="10382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1 / 2</a:t>
            </a:r>
          </a:p>
        </p:txBody>
      </p:sp>
      <p:sp>
        <p:nvSpPr>
          <p:cNvPr id="20492" name="WordArt 12"/>
          <p:cNvSpPr>
            <a:spLocks noChangeArrowheads="1" noChangeShapeType="1" noTextEdit="1"/>
          </p:cNvSpPr>
          <p:nvPr/>
        </p:nvSpPr>
        <p:spPr bwMode="auto">
          <a:xfrm>
            <a:off x="5651500" y="3140075"/>
            <a:ext cx="215900" cy="350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20493" name="WordArt 13"/>
          <p:cNvSpPr>
            <a:spLocks noChangeArrowheads="1" noChangeShapeType="1" noTextEdit="1"/>
          </p:cNvSpPr>
          <p:nvPr/>
        </p:nvSpPr>
        <p:spPr bwMode="auto">
          <a:xfrm>
            <a:off x="3779838" y="3716338"/>
            <a:ext cx="358775" cy="277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20495" name="WordArt 15"/>
          <p:cNvSpPr>
            <a:spLocks noChangeArrowheads="1" noChangeShapeType="1" noTextEdit="1"/>
          </p:cNvSpPr>
          <p:nvPr/>
        </p:nvSpPr>
        <p:spPr bwMode="auto">
          <a:xfrm>
            <a:off x="2700338" y="5734050"/>
            <a:ext cx="23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20496" name="WordArt 16"/>
          <p:cNvSpPr>
            <a:spLocks noChangeArrowheads="1" noChangeShapeType="1" noTextEdit="1"/>
          </p:cNvSpPr>
          <p:nvPr/>
        </p:nvSpPr>
        <p:spPr bwMode="auto">
          <a:xfrm>
            <a:off x="2700338" y="5013325"/>
            <a:ext cx="23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>
            <a:off x="2484438" y="4868863"/>
            <a:ext cx="720725" cy="1439862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498" name="WordArt 18"/>
          <p:cNvSpPr>
            <a:spLocks noChangeArrowheads="1" noChangeShapeType="1" noTextEdit="1"/>
          </p:cNvSpPr>
          <p:nvPr/>
        </p:nvSpPr>
        <p:spPr bwMode="auto">
          <a:xfrm>
            <a:off x="3419475" y="4652963"/>
            <a:ext cx="215900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-3</a:t>
            </a:r>
          </a:p>
        </p:txBody>
      </p:sp>
      <p:sp>
        <p:nvSpPr>
          <p:cNvPr id="20499" name="WordArt 19"/>
          <p:cNvSpPr>
            <a:spLocks noChangeArrowheads="1" noChangeShapeType="1" noTextEdit="1"/>
          </p:cNvSpPr>
          <p:nvPr/>
        </p:nvSpPr>
        <p:spPr bwMode="auto">
          <a:xfrm>
            <a:off x="3995738" y="5445125"/>
            <a:ext cx="358775" cy="277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=</a:t>
            </a:r>
          </a:p>
        </p:txBody>
      </p:sp>
      <p:sp>
        <p:nvSpPr>
          <p:cNvPr id="20500" name="WordArt 20"/>
          <p:cNvSpPr>
            <a:spLocks noChangeArrowheads="1" noChangeShapeType="1" noTextEdit="1"/>
          </p:cNvSpPr>
          <p:nvPr/>
        </p:nvSpPr>
        <p:spPr bwMode="auto">
          <a:xfrm>
            <a:off x="5072066" y="5715016"/>
            <a:ext cx="23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2</a:t>
            </a:r>
          </a:p>
        </p:txBody>
      </p:sp>
      <p:sp>
        <p:nvSpPr>
          <p:cNvPr id="20501" name="WordArt 21"/>
          <p:cNvSpPr>
            <a:spLocks noChangeArrowheads="1" noChangeShapeType="1" noTextEdit="1"/>
          </p:cNvSpPr>
          <p:nvPr/>
        </p:nvSpPr>
        <p:spPr bwMode="auto">
          <a:xfrm>
            <a:off x="5072066" y="5000636"/>
            <a:ext cx="238125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20502" name="AutoShape 22"/>
          <p:cNvSpPr>
            <a:spLocks noChangeArrowheads="1"/>
          </p:cNvSpPr>
          <p:nvPr/>
        </p:nvSpPr>
        <p:spPr bwMode="auto">
          <a:xfrm>
            <a:off x="4857753" y="4929198"/>
            <a:ext cx="714380" cy="1439863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0503" name="WordArt 23"/>
          <p:cNvSpPr>
            <a:spLocks noChangeArrowheads="1" noChangeShapeType="1" noTextEdit="1"/>
          </p:cNvSpPr>
          <p:nvPr/>
        </p:nvSpPr>
        <p:spPr bwMode="auto">
          <a:xfrm>
            <a:off x="5795963" y="4724400"/>
            <a:ext cx="215900" cy="423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2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3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  <p:pic>
        <p:nvPicPr>
          <p:cNvPr id="23" name="22 Imagen" descr="potenciac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14290"/>
            <a:ext cx="1808536" cy="1643074"/>
          </a:xfrm>
          <a:prstGeom prst="rect">
            <a:avLst/>
          </a:prstGeom>
        </p:spPr>
      </p:pic>
      <p:sp>
        <p:nvSpPr>
          <p:cNvPr id="24" name="23 Rectángulo"/>
          <p:cNvSpPr/>
          <p:nvPr/>
        </p:nvSpPr>
        <p:spPr>
          <a:xfrm>
            <a:off x="2571736" y="5572140"/>
            <a:ext cx="571504" cy="71438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929190" y="5572140"/>
            <a:ext cx="571504" cy="71438"/>
          </a:xfrm>
          <a:prstGeom prst="rect">
            <a:avLst/>
          </a:prstGeom>
          <a:solidFill>
            <a:srgbClr val="33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81" name="WordArt 45"/>
          <p:cNvSpPr>
            <a:spLocks noChangeArrowheads="1" noChangeShapeType="1" noTextEdit="1"/>
          </p:cNvSpPr>
          <p:nvPr/>
        </p:nvSpPr>
        <p:spPr bwMode="auto">
          <a:xfrm>
            <a:off x="1071538" y="836613"/>
            <a:ext cx="4786347" cy="66356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468313" y="1773238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PROPIEDADES DE LA POTENCIA</a:t>
            </a:r>
          </a:p>
        </p:txBody>
      </p:sp>
      <p:sp>
        <p:nvSpPr>
          <p:cNvPr id="14385" name="Text Box 49"/>
          <p:cNvSpPr txBox="1">
            <a:spLocks noChangeArrowheads="1"/>
          </p:cNvSpPr>
          <p:nvPr/>
        </p:nvSpPr>
        <p:spPr bwMode="auto">
          <a:xfrm>
            <a:off x="395288" y="249237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 producto de dos potencias</a:t>
            </a:r>
            <a:r>
              <a:rPr lang="es-ES">
                <a:solidFill>
                  <a:srgbClr val="0000CC"/>
                </a:solidFill>
              </a:rPr>
              <a:t> de la misma base es otra potencia de la misma base cuyo exponente es la suma de los exponentes de los factores : </a:t>
            </a:r>
            <a:r>
              <a:rPr lang="es-ES" b="1">
                <a:solidFill>
                  <a:srgbClr val="0000CC"/>
                </a:solidFill>
              </a:rPr>
              <a:t>a</a:t>
            </a:r>
            <a:r>
              <a:rPr lang="es-ES" baseline="30000">
                <a:solidFill>
                  <a:srgbClr val="0000CC"/>
                </a:solidFill>
              </a:rPr>
              <a:t>m</a:t>
            </a:r>
            <a:r>
              <a:rPr lang="es-ES" b="1">
                <a:solidFill>
                  <a:srgbClr val="0000CC"/>
                </a:solidFill>
              </a:rPr>
              <a:t> * a</a:t>
            </a:r>
            <a:r>
              <a:rPr lang="es-ES" baseline="30000">
                <a:solidFill>
                  <a:srgbClr val="0000CC"/>
                </a:solidFill>
              </a:rPr>
              <a:t>n</a:t>
            </a:r>
            <a:r>
              <a:rPr lang="es-ES" b="1">
                <a:solidFill>
                  <a:srgbClr val="0000CC"/>
                </a:solidFill>
              </a:rPr>
              <a:t> = a</a:t>
            </a:r>
            <a:r>
              <a:rPr lang="es-ES" baseline="30000">
                <a:solidFill>
                  <a:srgbClr val="0000CC"/>
                </a:solidFill>
              </a:rPr>
              <a:t>m+n</a:t>
            </a:r>
            <a:endParaRPr lang="es-ES">
              <a:solidFill>
                <a:srgbClr val="0000CC"/>
              </a:solidFill>
            </a:endParaRPr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1214414" y="3500438"/>
            <a:ext cx="669766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 dirty="0">
                <a:solidFill>
                  <a:srgbClr val="0000CC"/>
                </a:solidFill>
              </a:rPr>
              <a:t>4</a:t>
            </a:r>
            <a:r>
              <a:rPr lang="es-ES" sz="2400" baseline="30000" dirty="0">
                <a:solidFill>
                  <a:srgbClr val="0000CC"/>
                </a:solidFill>
              </a:rPr>
              <a:t>3</a:t>
            </a:r>
            <a:r>
              <a:rPr lang="es-ES" sz="2400" dirty="0">
                <a:solidFill>
                  <a:srgbClr val="0000CC"/>
                </a:solidFill>
              </a:rPr>
              <a:t> = 4 * 4 * 4   </a:t>
            </a:r>
          </a:p>
          <a:p>
            <a:pPr algn="ctr"/>
            <a:r>
              <a:rPr lang="es-ES" sz="2400" dirty="0">
                <a:solidFill>
                  <a:srgbClr val="0000CC"/>
                </a:solidFill>
              </a:rPr>
              <a:t>y   </a:t>
            </a:r>
          </a:p>
          <a:p>
            <a:pPr algn="ctr"/>
            <a:r>
              <a:rPr lang="es-ES" sz="2400" dirty="0">
                <a:solidFill>
                  <a:srgbClr val="0000CC"/>
                </a:solidFill>
              </a:rPr>
              <a:t>4</a:t>
            </a:r>
            <a:r>
              <a:rPr lang="es-ES" sz="2400" baseline="30000" dirty="0">
                <a:solidFill>
                  <a:srgbClr val="0000CC"/>
                </a:solidFill>
              </a:rPr>
              <a:t>5 </a:t>
            </a:r>
            <a:r>
              <a:rPr lang="es-ES" sz="2400" dirty="0">
                <a:solidFill>
                  <a:srgbClr val="0000CC"/>
                </a:solidFill>
              </a:rPr>
              <a:t>= 4 * 4 * 4 * 4 * 4, </a:t>
            </a:r>
            <a:endParaRPr lang="es-ES" sz="2400" dirty="0" smtClean="0">
              <a:solidFill>
                <a:srgbClr val="0000CC"/>
              </a:solidFill>
            </a:endParaRPr>
          </a:p>
          <a:p>
            <a:pPr algn="ctr"/>
            <a:endParaRPr lang="es-ES" sz="2400" dirty="0">
              <a:solidFill>
                <a:srgbClr val="0000CC"/>
              </a:solidFill>
            </a:endParaRPr>
          </a:p>
          <a:p>
            <a:pPr algn="ctr"/>
            <a:r>
              <a:rPr lang="es-ES" sz="2400" dirty="0">
                <a:solidFill>
                  <a:srgbClr val="0000CC"/>
                </a:solidFill>
              </a:rPr>
              <a:t>luego </a:t>
            </a:r>
            <a:endParaRPr lang="es-ES" sz="2400" dirty="0" smtClean="0">
              <a:solidFill>
                <a:srgbClr val="0000CC"/>
              </a:solidFill>
            </a:endParaRPr>
          </a:p>
          <a:p>
            <a:pPr algn="ctr"/>
            <a:endParaRPr lang="es-ES" sz="2400" dirty="0">
              <a:solidFill>
                <a:srgbClr val="0000CC"/>
              </a:solidFill>
            </a:endParaRPr>
          </a:p>
          <a:p>
            <a:pPr algn="ctr"/>
            <a:r>
              <a:rPr lang="es-ES" sz="2400" dirty="0">
                <a:solidFill>
                  <a:srgbClr val="0000CC"/>
                </a:solidFill>
              </a:rPr>
              <a:t>4</a:t>
            </a:r>
            <a:r>
              <a:rPr lang="es-ES" sz="2400" baseline="30000" dirty="0">
                <a:solidFill>
                  <a:srgbClr val="0000CC"/>
                </a:solidFill>
              </a:rPr>
              <a:t>3</a:t>
            </a:r>
            <a:r>
              <a:rPr lang="es-ES" sz="2400" dirty="0">
                <a:solidFill>
                  <a:srgbClr val="0000CC"/>
                </a:solidFill>
              </a:rPr>
              <a:t>* 4</a:t>
            </a:r>
            <a:r>
              <a:rPr lang="es-ES" sz="2400" baseline="30000" dirty="0">
                <a:solidFill>
                  <a:srgbClr val="0000CC"/>
                </a:solidFill>
              </a:rPr>
              <a:t>5</a:t>
            </a:r>
            <a:r>
              <a:rPr lang="es-ES" sz="2400" dirty="0">
                <a:solidFill>
                  <a:srgbClr val="0000CC"/>
                </a:solidFill>
              </a:rPr>
              <a:t> = (4 * 4 * 4) * (4 * 4 * 4 * 4 * 4) = 4</a:t>
            </a:r>
            <a:r>
              <a:rPr lang="es-ES" sz="2400" baseline="30000" dirty="0">
                <a:solidFill>
                  <a:srgbClr val="0000CC"/>
                </a:solidFill>
              </a:rPr>
              <a:t>8</a:t>
            </a:r>
            <a:r>
              <a:rPr lang="es-ES" sz="2400" dirty="0">
                <a:solidFill>
                  <a:srgbClr val="0000CC"/>
                </a:solidFill>
              </a:rPr>
              <a:t> = 4</a:t>
            </a:r>
            <a:r>
              <a:rPr lang="es-ES" sz="2400" baseline="30000" dirty="0">
                <a:solidFill>
                  <a:srgbClr val="0000CC"/>
                </a:solidFill>
              </a:rPr>
              <a:t>3+5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  <p:pic>
        <p:nvPicPr>
          <p:cNvPr id="11" name="10 Imagen" descr="potenciac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357166"/>
            <a:ext cx="1729904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4456119" cy="520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68313" y="1773238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PROPIEDADES DE LA POTENCIA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57158" y="2285992"/>
            <a:ext cx="842486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VE" dirty="0">
                <a:solidFill>
                  <a:srgbClr val="0000CC"/>
                </a:solidFill>
              </a:rPr>
              <a:t>Una potencia elevada a un número es igual a otra potencia de la misma base y cuyo exponente es igual al producto del exponente de la potencia por el número al que se eleva </a:t>
            </a:r>
            <a:r>
              <a:rPr lang="es-VE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(Potencia de potencia</a:t>
            </a:r>
            <a:r>
              <a:rPr lang="es-VE" dirty="0">
                <a:solidFill>
                  <a:srgbClr val="0000CC"/>
                </a:solidFill>
              </a:rPr>
              <a:t>):  (am)</a:t>
            </a:r>
            <a:r>
              <a:rPr lang="es-VE" baseline="30000" dirty="0">
                <a:solidFill>
                  <a:srgbClr val="0000CC"/>
                </a:solidFill>
              </a:rPr>
              <a:t>n</a:t>
            </a:r>
            <a:r>
              <a:rPr lang="es-VE" dirty="0">
                <a:solidFill>
                  <a:srgbClr val="0000CC"/>
                </a:solidFill>
              </a:rPr>
              <a:t> = a </a:t>
            </a:r>
            <a:r>
              <a:rPr lang="es-VE" baseline="30000" dirty="0">
                <a:solidFill>
                  <a:srgbClr val="0000CC"/>
                </a:solidFill>
              </a:rPr>
              <a:t>m* n</a:t>
            </a:r>
          </a:p>
          <a:p>
            <a:pPr>
              <a:buFont typeface="Wingdings" pitchFamily="2" charset="2"/>
              <a:buChar char="Ø"/>
            </a:pPr>
            <a:endParaRPr lang="es-ES" baseline="30000" dirty="0">
              <a:solidFill>
                <a:srgbClr val="0000CC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116013" y="3357563"/>
            <a:ext cx="669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>
                <a:solidFill>
                  <a:srgbClr val="0000CC"/>
                </a:solidFill>
              </a:rPr>
              <a:t>(4</a:t>
            </a:r>
            <a:r>
              <a:rPr lang="es-ES" sz="2400" baseline="30000">
                <a:solidFill>
                  <a:srgbClr val="0000CC"/>
                </a:solidFill>
              </a:rPr>
              <a:t>5 </a:t>
            </a:r>
            <a:r>
              <a:rPr lang="es-ES" sz="2400">
                <a:solidFill>
                  <a:srgbClr val="0000CC"/>
                </a:solidFill>
              </a:rPr>
              <a:t>)</a:t>
            </a:r>
            <a:r>
              <a:rPr lang="es-ES" sz="2400" baseline="30000">
                <a:solidFill>
                  <a:srgbClr val="0000CC"/>
                </a:solidFill>
              </a:rPr>
              <a:t> 3</a:t>
            </a:r>
            <a:r>
              <a:rPr lang="es-ES" sz="2400">
                <a:solidFill>
                  <a:srgbClr val="0000CC"/>
                </a:solidFill>
              </a:rPr>
              <a:t> =  4</a:t>
            </a:r>
            <a:r>
              <a:rPr lang="es-ES" sz="2400" baseline="30000">
                <a:solidFill>
                  <a:srgbClr val="0000CC"/>
                </a:solidFill>
              </a:rPr>
              <a:t>5</a:t>
            </a:r>
            <a:r>
              <a:rPr lang="es-ES" sz="2400">
                <a:solidFill>
                  <a:srgbClr val="0000CC"/>
                </a:solidFill>
              </a:rPr>
              <a:t> * 4</a:t>
            </a:r>
            <a:r>
              <a:rPr lang="es-ES" sz="2400" baseline="30000">
                <a:solidFill>
                  <a:srgbClr val="0000CC"/>
                </a:solidFill>
              </a:rPr>
              <a:t>5 </a:t>
            </a:r>
            <a:r>
              <a:rPr lang="es-ES" sz="2400">
                <a:solidFill>
                  <a:srgbClr val="0000CC"/>
                </a:solidFill>
              </a:rPr>
              <a:t>* 4</a:t>
            </a:r>
            <a:r>
              <a:rPr lang="es-ES" sz="2400" baseline="30000">
                <a:solidFill>
                  <a:srgbClr val="0000CC"/>
                </a:solidFill>
              </a:rPr>
              <a:t>5</a:t>
            </a:r>
            <a:r>
              <a:rPr lang="es-ES" sz="2400">
                <a:solidFill>
                  <a:srgbClr val="0000CC"/>
                </a:solidFill>
              </a:rPr>
              <a:t>  = 4</a:t>
            </a:r>
            <a:r>
              <a:rPr lang="es-ES" sz="2400" baseline="30000">
                <a:solidFill>
                  <a:srgbClr val="0000CC"/>
                </a:solidFill>
              </a:rPr>
              <a:t>5 + 5 + 5 </a:t>
            </a:r>
            <a:r>
              <a:rPr lang="es-ES" sz="2400">
                <a:solidFill>
                  <a:srgbClr val="0000CC"/>
                </a:solidFill>
              </a:rPr>
              <a:t> =  4 </a:t>
            </a:r>
            <a:r>
              <a:rPr lang="es-ES" sz="2400" baseline="30000">
                <a:solidFill>
                  <a:srgbClr val="0000CC"/>
                </a:solidFill>
              </a:rPr>
              <a:t>5 * 3</a:t>
            </a:r>
            <a:endParaRPr lang="es-ES" sz="2400">
              <a:solidFill>
                <a:srgbClr val="0000CC"/>
              </a:solidFill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95288" y="39338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VE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potencia de un producto</a:t>
            </a:r>
            <a:r>
              <a:rPr lang="es-VE">
                <a:solidFill>
                  <a:srgbClr val="0000CC"/>
                </a:solidFill>
              </a:rPr>
              <a:t> es igual al producto de las potencias de los factores: </a:t>
            </a:r>
          </a:p>
          <a:p>
            <a:pPr algn="just">
              <a:buFont typeface="Wingdings" pitchFamily="2" charset="2"/>
              <a:buNone/>
            </a:pPr>
            <a:r>
              <a:rPr lang="es-VE">
                <a:solidFill>
                  <a:srgbClr val="0000CC"/>
                </a:solidFill>
              </a:rPr>
              <a:t>(a*b)</a:t>
            </a:r>
            <a:r>
              <a:rPr lang="es-VE" baseline="30000">
                <a:solidFill>
                  <a:srgbClr val="0000CC"/>
                </a:solidFill>
              </a:rPr>
              <a:t>m</a:t>
            </a:r>
            <a:r>
              <a:rPr lang="es-VE">
                <a:solidFill>
                  <a:srgbClr val="0000CC"/>
                </a:solidFill>
              </a:rPr>
              <a:t> = a</a:t>
            </a:r>
            <a:r>
              <a:rPr lang="es-VE" baseline="30000">
                <a:solidFill>
                  <a:srgbClr val="0000CC"/>
                </a:solidFill>
              </a:rPr>
              <a:t>m</a:t>
            </a:r>
            <a:r>
              <a:rPr lang="es-VE">
                <a:solidFill>
                  <a:srgbClr val="0000CC"/>
                </a:solidFill>
              </a:rPr>
              <a:t> * b</a:t>
            </a:r>
            <a:r>
              <a:rPr lang="es-VE" baseline="30000">
                <a:solidFill>
                  <a:srgbClr val="0000CC"/>
                </a:solidFill>
              </a:rPr>
              <a:t>m</a:t>
            </a:r>
            <a:r>
              <a:rPr lang="es-VE">
                <a:solidFill>
                  <a:srgbClr val="0000CC"/>
                </a:solidFill>
              </a:rPr>
              <a:t> </a:t>
            </a:r>
            <a:endParaRPr lang="es-ES">
              <a:solidFill>
                <a:srgbClr val="0000CC"/>
              </a:solidFill>
            </a:endParaRP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971550" y="4724400"/>
            <a:ext cx="6697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>
                <a:solidFill>
                  <a:srgbClr val="0000CC"/>
                </a:solidFill>
              </a:rPr>
              <a:t>(2*3)</a:t>
            </a:r>
            <a:r>
              <a:rPr lang="es-ES" sz="2400" baseline="30000">
                <a:solidFill>
                  <a:srgbClr val="0000CC"/>
                </a:solidFill>
              </a:rPr>
              <a:t>3</a:t>
            </a:r>
            <a:r>
              <a:rPr lang="es-ES" sz="2400">
                <a:solidFill>
                  <a:srgbClr val="0000CC"/>
                </a:solidFill>
              </a:rPr>
              <a:t> = (2*3) * (2*3) * (2*3) = (2*2*2) * (3*3*3) = 2</a:t>
            </a:r>
            <a:r>
              <a:rPr lang="es-ES" sz="2400" baseline="30000">
                <a:solidFill>
                  <a:srgbClr val="0000CC"/>
                </a:solidFill>
              </a:rPr>
              <a:t>3 </a:t>
            </a:r>
            <a:r>
              <a:rPr lang="es-ES" sz="2400">
                <a:solidFill>
                  <a:srgbClr val="0000CC"/>
                </a:solidFill>
              </a:rPr>
              <a:t>* 3</a:t>
            </a:r>
            <a:r>
              <a:rPr lang="es-ES" sz="2400" baseline="30000">
                <a:solidFill>
                  <a:srgbClr val="0000CC"/>
                </a:solidFill>
              </a:rPr>
              <a:t>3</a:t>
            </a:r>
            <a:r>
              <a:rPr lang="es-ES" sz="240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68313" y="54451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VE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 potencia de un cociente</a:t>
            </a:r>
            <a:r>
              <a:rPr lang="es-VE">
                <a:solidFill>
                  <a:srgbClr val="0000CC"/>
                </a:solidFill>
              </a:rPr>
              <a:t> es igual al cociente entre la potencia del dividendo y la del divisor : (a/b)</a:t>
            </a:r>
            <a:r>
              <a:rPr lang="es-VE" baseline="30000">
                <a:solidFill>
                  <a:srgbClr val="0000CC"/>
                </a:solidFill>
              </a:rPr>
              <a:t>m</a:t>
            </a:r>
            <a:r>
              <a:rPr lang="es-VE">
                <a:solidFill>
                  <a:srgbClr val="0000CC"/>
                </a:solidFill>
              </a:rPr>
              <a:t> = a</a:t>
            </a:r>
            <a:r>
              <a:rPr lang="es-VE" baseline="30000">
                <a:solidFill>
                  <a:srgbClr val="0000CC"/>
                </a:solidFill>
              </a:rPr>
              <a:t>m</a:t>
            </a:r>
            <a:r>
              <a:rPr lang="es-VE">
                <a:solidFill>
                  <a:srgbClr val="0000CC"/>
                </a:solidFill>
              </a:rPr>
              <a:t> / b</a:t>
            </a:r>
            <a:r>
              <a:rPr lang="es-VE" baseline="30000">
                <a:solidFill>
                  <a:srgbClr val="0000CC"/>
                </a:solidFill>
              </a:rPr>
              <a:t>m  </a:t>
            </a:r>
            <a:r>
              <a:rPr lang="es-VE">
                <a:solidFill>
                  <a:srgbClr val="0000CC"/>
                </a:solidFill>
              </a:rPr>
              <a:t>(Se resuelve en forma similar al anterior)</a:t>
            </a:r>
            <a:endParaRPr lang="es-VE" baseline="30000">
              <a:solidFill>
                <a:srgbClr val="0000CC"/>
              </a:solidFill>
            </a:endParaRP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  <p:pic>
        <p:nvPicPr>
          <p:cNvPr id="14" name="13 Imagen" descr="potenciac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285728"/>
            <a:ext cx="1643074" cy="149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/>
      <p:bldP spid="184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1258889" y="836613"/>
            <a:ext cx="4598996" cy="52068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POTENCIAS</a:t>
            </a:r>
            <a:endParaRPr lang="es-ES" sz="3600" kern="10" dirty="0">
              <a:ln w="9525">
                <a:noFill/>
                <a:round/>
                <a:headEnd/>
                <a:tailEnd/>
              </a:ln>
              <a:solidFill>
                <a:srgbClr val="0000CC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68313" y="1773238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PROPIEDADES DE LA POTENCIA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95288" y="2276475"/>
            <a:ext cx="8424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rgbClr val="0000CC"/>
                </a:solidFill>
              </a:rPr>
              <a:t>El cociente de dos potencias de la misma base es otra potencia de la misma base cuyo exponente es la diferencia entre el exponente del dividendo y el del divisor. </a:t>
            </a:r>
          </a:p>
          <a:p>
            <a:pPr algn="just">
              <a:buFont typeface="Wingdings" pitchFamily="2" charset="2"/>
              <a:buNone/>
            </a:pPr>
            <a:r>
              <a:rPr lang="es-ES" b="1" dirty="0">
                <a:solidFill>
                  <a:srgbClr val="0000CC"/>
                </a:solidFill>
              </a:rPr>
              <a:t>a</a:t>
            </a:r>
            <a:r>
              <a:rPr lang="es-ES" b="1" baseline="30000" dirty="0">
                <a:solidFill>
                  <a:srgbClr val="0000CC"/>
                </a:solidFill>
              </a:rPr>
              <a:t>m </a:t>
            </a:r>
            <a:r>
              <a:rPr lang="es-ES" b="1" dirty="0" smtClean="0">
                <a:solidFill>
                  <a:srgbClr val="0000CC"/>
                </a:solidFill>
              </a:rPr>
              <a:t>/</a:t>
            </a:r>
            <a:r>
              <a:rPr lang="es-ES" b="1" dirty="0">
                <a:solidFill>
                  <a:srgbClr val="0000CC"/>
                </a:solidFill>
              </a:rPr>
              <a:t> </a:t>
            </a:r>
            <a:r>
              <a:rPr lang="es-ES" b="1" dirty="0" err="1">
                <a:solidFill>
                  <a:srgbClr val="0000CC"/>
                </a:solidFill>
              </a:rPr>
              <a:t>a</a:t>
            </a:r>
            <a:r>
              <a:rPr lang="es-ES" b="1" baseline="30000" dirty="0" err="1">
                <a:solidFill>
                  <a:srgbClr val="0000CC"/>
                </a:solidFill>
              </a:rPr>
              <a:t>n</a:t>
            </a:r>
            <a:r>
              <a:rPr lang="es-ES" b="1" dirty="0">
                <a:solidFill>
                  <a:srgbClr val="0000CC"/>
                </a:solidFill>
              </a:rPr>
              <a:t> = a</a:t>
            </a:r>
            <a:r>
              <a:rPr lang="es-ES" b="1" baseline="30000" dirty="0">
                <a:solidFill>
                  <a:srgbClr val="0000CC"/>
                </a:solidFill>
              </a:rPr>
              <a:t>m-n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16013" y="3357563"/>
            <a:ext cx="6697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400" dirty="0">
                <a:solidFill>
                  <a:srgbClr val="0000CC"/>
                </a:solidFill>
              </a:rPr>
              <a:t>4</a:t>
            </a:r>
            <a:r>
              <a:rPr lang="es-ES" sz="2400" baseline="30000" dirty="0">
                <a:solidFill>
                  <a:srgbClr val="0000CC"/>
                </a:solidFill>
              </a:rPr>
              <a:t>5</a:t>
            </a:r>
            <a:r>
              <a:rPr lang="es-ES" sz="2400" dirty="0">
                <a:solidFill>
                  <a:srgbClr val="0000CC"/>
                </a:solidFill>
              </a:rPr>
              <a:t> </a:t>
            </a:r>
            <a:r>
              <a:rPr lang="es-ES" sz="2400" dirty="0" smtClean="0">
                <a:solidFill>
                  <a:srgbClr val="0000CC"/>
                </a:solidFill>
              </a:rPr>
              <a:t>/</a:t>
            </a:r>
            <a:r>
              <a:rPr lang="es-ES" sz="2400" dirty="0">
                <a:solidFill>
                  <a:srgbClr val="0000CC"/>
                </a:solidFill>
              </a:rPr>
              <a:t> 4</a:t>
            </a:r>
            <a:r>
              <a:rPr lang="es-ES" sz="2400" baseline="30000" dirty="0">
                <a:solidFill>
                  <a:srgbClr val="0000CC"/>
                </a:solidFill>
              </a:rPr>
              <a:t>3</a:t>
            </a:r>
            <a:r>
              <a:rPr lang="es-ES" sz="2400" dirty="0">
                <a:solidFill>
                  <a:srgbClr val="0000CC"/>
                </a:solidFill>
              </a:rPr>
              <a:t> = (4 * 4 * 4 * 4 * 4) /</a:t>
            </a:r>
            <a:r>
              <a:rPr lang="es-ES" sz="2400" dirty="0" smtClean="0">
                <a:solidFill>
                  <a:srgbClr val="0000CC"/>
                </a:solidFill>
              </a:rPr>
              <a:t> </a:t>
            </a:r>
            <a:r>
              <a:rPr lang="es-ES" sz="2400" dirty="0">
                <a:solidFill>
                  <a:srgbClr val="0000CC"/>
                </a:solidFill>
              </a:rPr>
              <a:t>(4 * 4 * 4) = 4</a:t>
            </a:r>
            <a:r>
              <a:rPr lang="es-ES" sz="2400" baseline="30000" dirty="0">
                <a:solidFill>
                  <a:srgbClr val="0000CC"/>
                </a:solidFill>
              </a:rPr>
              <a:t>2</a:t>
            </a:r>
            <a:r>
              <a:rPr lang="es-ES" sz="2400" dirty="0">
                <a:solidFill>
                  <a:srgbClr val="0000CC"/>
                </a:solidFill>
              </a:rPr>
              <a:t> = 4</a:t>
            </a:r>
            <a:r>
              <a:rPr lang="es-ES" sz="2400" baseline="30000" dirty="0">
                <a:solidFill>
                  <a:srgbClr val="0000CC"/>
                </a:solidFill>
              </a:rPr>
              <a:t>5-3 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5288" y="4149725"/>
            <a:ext cx="84248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>
                <a:solidFill>
                  <a:srgbClr val="0000CC"/>
                </a:solidFill>
              </a:rPr>
              <a:t>Potencia de exponente cero, indica que todo número elevado al exponente cero es igual a la unidad: a</a:t>
            </a:r>
            <a:r>
              <a:rPr lang="es-ES" baseline="30000" dirty="0">
                <a:solidFill>
                  <a:srgbClr val="0000CC"/>
                </a:solidFill>
              </a:rPr>
              <a:t>0</a:t>
            </a:r>
            <a:r>
              <a:rPr lang="es-ES" dirty="0">
                <a:solidFill>
                  <a:srgbClr val="0000CC"/>
                </a:solidFill>
              </a:rPr>
              <a:t> = 1</a:t>
            </a:r>
            <a:endParaRPr lang="es-ES" b="1" baseline="30000" dirty="0">
              <a:solidFill>
                <a:srgbClr val="0000CC"/>
              </a:solidFill>
            </a:endParaRP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175125" y="6583363"/>
            <a:ext cx="4968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200" dirty="0"/>
              <a:t>Elaborado por: </a:t>
            </a:r>
            <a:r>
              <a:rPr lang="es-ES" sz="1200" dirty="0" smtClean="0"/>
              <a:t>Elkin Alejandro Osorio</a:t>
            </a:r>
            <a:endParaRPr lang="es-ES" sz="1200" dirty="0"/>
          </a:p>
        </p:txBody>
      </p:sp>
      <p:pic>
        <p:nvPicPr>
          <p:cNvPr id="12" name="11 Imagen" descr="potenciac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428604"/>
            <a:ext cx="1965799" cy="1785950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2643174" y="5143512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7</a:t>
            </a:r>
            <a:r>
              <a:rPr lang="es-ES" sz="2400" baseline="30000" dirty="0" smtClean="0">
                <a:solidFill>
                  <a:srgbClr val="0000CC"/>
                </a:solidFill>
              </a:rPr>
              <a:t>0</a:t>
            </a:r>
            <a:r>
              <a:rPr lang="es-ES" sz="2400" dirty="0" smtClean="0">
                <a:solidFill>
                  <a:srgbClr val="0000CC"/>
                </a:solidFill>
              </a:rPr>
              <a:t> = 1</a:t>
            </a:r>
            <a:r>
              <a:rPr lang="es-ES" sz="2400" baseline="30000" dirty="0" smtClean="0">
                <a:solidFill>
                  <a:srgbClr val="0000CC"/>
                </a:solidFill>
              </a:rPr>
              <a:t> </a:t>
            </a:r>
            <a:endParaRPr lang="es-ES" sz="2400" dirty="0"/>
          </a:p>
        </p:txBody>
      </p:sp>
      <p:sp>
        <p:nvSpPr>
          <p:cNvPr id="14" name="13 Rectángulo"/>
          <p:cNvSpPr/>
          <p:nvPr/>
        </p:nvSpPr>
        <p:spPr>
          <a:xfrm>
            <a:off x="2643174" y="5572139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20</a:t>
            </a:r>
            <a:r>
              <a:rPr lang="es-ES" sz="2400" baseline="30000" dirty="0" smtClean="0">
                <a:solidFill>
                  <a:srgbClr val="0000CC"/>
                </a:solidFill>
              </a:rPr>
              <a:t>0</a:t>
            </a:r>
            <a:r>
              <a:rPr lang="es-ES" sz="2400" dirty="0" smtClean="0">
                <a:solidFill>
                  <a:srgbClr val="0000CC"/>
                </a:solidFill>
              </a:rPr>
              <a:t> = 1</a:t>
            </a:r>
            <a:r>
              <a:rPr lang="es-ES" sz="2400" baseline="30000" dirty="0" smtClean="0">
                <a:solidFill>
                  <a:srgbClr val="0000CC"/>
                </a:solidFill>
              </a:rPr>
              <a:t> </a:t>
            </a:r>
            <a:endParaRPr lang="es-ES" sz="2400" dirty="0"/>
          </a:p>
        </p:txBody>
      </p:sp>
      <p:sp>
        <p:nvSpPr>
          <p:cNvPr id="15" name="14 Rectángulo"/>
          <p:cNvSpPr/>
          <p:nvPr/>
        </p:nvSpPr>
        <p:spPr>
          <a:xfrm>
            <a:off x="5143504" y="5143512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134</a:t>
            </a:r>
            <a:r>
              <a:rPr lang="es-ES" sz="2400" baseline="30000" dirty="0" smtClean="0">
                <a:solidFill>
                  <a:srgbClr val="0000CC"/>
                </a:solidFill>
              </a:rPr>
              <a:t>0</a:t>
            </a:r>
            <a:r>
              <a:rPr lang="es-ES" sz="2400" dirty="0" smtClean="0">
                <a:solidFill>
                  <a:srgbClr val="0000CC"/>
                </a:solidFill>
              </a:rPr>
              <a:t> = 1</a:t>
            </a:r>
            <a:r>
              <a:rPr lang="es-ES" sz="2400" baseline="30000" dirty="0" smtClean="0">
                <a:solidFill>
                  <a:srgbClr val="0000CC"/>
                </a:solidFill>
              </a:rPr>
              <a:t> </a:t>
            </a:r>
            <a:endParaRPr lang="es-ES" sz="2400" dirty="0"/>
          </a:p>
        </p:txBody>
      </p:sp>
      <p:sp>
        <p:nvSpPr>
          <p:cNvPr id="16" name="15 Rectángulo"/>
          <p:cNvSpPr/>
          <p:nvPr/>
        </p:nvSpPr>
        <p:spPr>
          <a:xfrm>
            <a:off x="5143504" y="5572140"/>
            <a:ext cx="1714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>
                <a:solidFill>
                  <a:srgbClr val="0000CC"/>
                </a:solidFill>
              </a:rPr>
              <a:t>5486</a:t>
            </a:r>
            <a:r>
              <a:rPr lang="es-ES" sz="2400" baseline="30000" dirty="0" smtClean="0">
                <a:solidFill>
                  <a:srgbClr val="0000CC"/>
                </a:solidFill>
              </a:rPr>
              <a:t>0</a:t>
            </a:r>
            <a:r>
              <a:rPr lang="es-ES" sz="2400" dirty="0" smtClean="0">
                <a:solidFill>
                  <a:srgbClr val="0000CC"/>
                </a:solidFill>
              </a:rPr>
              <a:t> = 1</a:t>
            </a:r>
            <a:r>
              <a:rPr lang="es-ES" sz="2400" baseline="30000" dirty="0" smtClean="0">
                <a:solidFill>
                  <a:srgbClr val="0000CC"/>
                </a:solidFill>
              </a:rPr>
              <a:t> 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544</TotalTime>
  <Words>705</Words>
  <Application>Microsoft Office PowerPoint</Application>
  <PresentationFormat>Presentación en pantalla (4:3)</PresentationFormat>
  <Paragraphs>140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Viajes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***</dc:creator>
  <cp:lastModifiedBy>Win Evolution V2</cp:lastModifiedBy>
  <cp:revision>60</cp:revision>
  <dcterms:created xsi:type="dcterms:W3CDTF">2007-05-25T14:48:43Z</dcterms:created>
  <dcterms:modified xsi:type="dcterms:W3CDTF">2011-09-18T17:54:31Z</dcterms:modified>
</cp:coreProperties>
</file>